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oboto"/>
      <p:regular r:id="rId47"/>
      <p:bold r:id="rId48"/>
      <p:italic r:id="rId49"/>
      <p:boldItalic r:id="rId50"/>
    </p:embeddedFont>
    <p:embeddedFont>
      <p:font typeface="Average"/>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verage-regular.fntdata"/><Relationship Id="rId5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texsoft.com/blog/datascience/comparing-machine-learning-as-a-service-amazon-microsoft-azure-google-cloud-ai-ibm-watson/"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wikipedia.org/wiki/Informatique" TargetMode="External"/><Relationship Id="rId3" Type="http://schemas.openxmlformats.org/officeDocument/2006/relationships/hyperlink" Target="https://fr.wikipedia.org/wiki/Informatique" TargetMode="External"/><Relationship Id="rId4" Type="http://schemas.openxmlformats.org/officeDocument/2006/relationships/hyperlink" Target="https://fr.wikipedia.org/wiki/G%C3%A9nie_logiciel" TargetMode="External"/><Relationship Id="rId9" Type="http://schemas.openxmlformats.org/officeDocument/2006/relationships/hyperlink" Target="https://fr.wikipedia.org/wiki/Gestion_de_projet" TargetMode="External"/><Relationship Id="rId5" Type="http://schemas.openxmlformats.org/officeDocument/2006/relationships/hyperlink" Target="https://fr.wikipedia.org/wiki/G%C3%A9nie_logiciel" TargetMode="External"/><Relationship Id="rId6" Type="http://schemas.openxmlformats.org/officeDocument/2006/relationships/hyperlink" Target="https://fr.wikipedia.org/wiki/M%C3%A9thode_agile" TargetMode="External"/><Relationship Id="rId7" Type="http://schemas.openxmlformats.org/officeDocument/2006/relationships/hyperlink" Target="https://fr.wikipedia.org/wiki/M%C3%A9thode_agile" TargetMode="External"/><Relationship Id="rId8" Type="http://schemas.openxmlformats.org/officeDocument/2006/relationships/hyperlink" Target="https://fr.wikipedia.org/wiki/Gestion_de_projet"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72f9b7c2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72f9b7c2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2f9b7c2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72f9b7c2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72c18b11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72c18b11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72c18b11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72c18b11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72f9b7c2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72f9b7c2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a29ae59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a29ae59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a29ae59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6a29ae59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a29ae59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6a29ae59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static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void</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WriteXML</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List</a:t>
            </a:r>
            <a:r>
              <a:rPr lang="fr" sz="1050">
                <a:solidFill>
                  <a:schemeClr val="dk1"/>
                </a:solidFill>
                <a:highlight>
                  <a:srgbClr val="FFFFFF"/>
                </a:highlight>
                <a:latin typeface="Courier New"/>
                <a:ea typeface="Courier New"/>
                <a:cs typeface="Courier New"/>
                <a:sym typeface="Courier New"/>
              </a:rPr>
              <a:t>&lt;</a:t>
            </a:r>
            <a:r>
              <a:rPr lang="fr" sz="1050">
                <a:solidFill>
                  <a:srgbClr val="267F99"/>
                </a:solidFill>
                <a:highlight>
                  <a:srgbClr val="FFFFFF"/>
                </a:highlight>
                <a:latin typeface="Courier New"/>
                <a:ea typeface="Courier New"/>
                <a:cs typeface="Courier New"/>
                <a:sym typeface="Courier New"/>
              </a:rPr>
              <a:t>Contact</a:t>
            </a:r>
            <a:r>
              <a:rPr lang="fr" sz="1050">
                <a:solidFill>
                  <a:schemeClr val="dk1"/>
                </a:solidFill>
                <a:highlight>
                  <a:srgbClr val="FFFFFF"/>
                </a:highlight>
                <a:latin typeface="Courier New"/>
                <a:ea typeface="Courier New"/>
                <a:cs typeface="Courier New"/>
                <a:sym typeface="Courier New"/>
              </a:rPr>
              <a:t>&gt; </a:t>
            </a:r>
            <a:r>
              <a:rPr lang="fr" sz="1050">
                <a:solidFill>
                  <a:srgbClr val="001080"/>
                </a:solidFill>
                <a:highlight>
                  <a:srgbClr val="FFFFFF"/>
                </a:highlight>
                <a:latin typeface="Courier New"/>
                <a:ea typeface="Courier New"/>
                <a:cs typeface="Courier New"/>
                <a:sym typeface="Courier New"/>
              </a:rPr>
              <a:t>myLists</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Xml</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Serialization</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XmlSerializer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writer</a:t>
            </a: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new</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Xml</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Serialization</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XmlSerializer</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typeof</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List</a:t>
            </a:r>
            <a:r>
              <a:rPr lang="fr" sz="1050">
                <a:solidFill>
                  <a:schemeClr val="dk1"/>
                </a:solidFill>
                <a:highlight>
                  <a:srgbClr val="FFFFFF"/>
                </a:highlight>
                <a:latin typeface="Courier New"/>
                <a:ea typeface="Courier New"/>
                <a:cs typeface="Courier New"/>
                <a:sym typeface="Courier New"/>
              </a:rPr>
              <a:t>&lt;</a:t>
            </a:r>
            <a:r>
              <a:rPr lang="fr" sz="1050">
                <a:solidFill>
                  <a:srgbClr val="267F99"/>
                </a:solidFill>
                <a:highlight>
                  <a:srgbClr val="FFFFFF"/>
                </a:highlight>
                <a:latin typeface="Courier New"/>
                <a:ea typeface="Courier New"/>
                <a:cs typeface="Courier New"/>
                <a:sym typeface="Courier New"/>
              </a:rPr>
              <a:t>Contact</a:t>
            </a:r>
            <a:r>
              <a:rPr lang="fr" sz="1050">
                <a:solidFill>
                  <a:schemeClr val="dk1"/>
                </a:solidFill>
                <a:highlight>
                  <a:srgbClr val="FFFFFF"/>
                </a:highlight>
                <a:latin typeface="Courier New"/>
                <a:ea typeface="Courier New"/>
                <a:cs typeface="Courier New"/>
                <a:sym typeface="Courier New"/>
              </a:rPr>
              <a:t>&gt;));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IO</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FileStream</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file</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IO</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File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Create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path</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writer</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Serialize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file</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myLists</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file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Close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static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void</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ReadXML</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Xml</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Serialization</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XmlSerializer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reader</a:t>
            </a: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new</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Xml</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Serialization</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XmlSerializer</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typeof</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List</a:t>
            </a:r>
            <a:r>
              <a:rPr lang="fr" sz="1050">
                <a:solidFill>
                  <a:schemeClr val="dk1"/>
                </a:solidFill>
                <a:highlight>
                  <a:srgbClr val="FFFFFF"/>
                </a:highlight>
                <a:latin typeface="Courier New"/>
                <a:ea typeface="Courier New"/>
                <a:cs typeface="Courier New"/>
                <a:sym typeface="Courier New"/>
              </a:rPr>
              <a:t>&lt;</a:t>
            </a:r>
            <a:r>
              <a:rPr lang="fr" sz="1050">
                <a:solidFill>
                  <a:srgbClr val="267F99"/>
                </a:solidFill>
                <a:highlight>
                  <a:srgbClr val="FFFFFF"/>
                </a:highlight>
                <a:latin typeface="Courier New"/>
                <a:ea typeface="Courier New"/>
                <a:cs typeface="Courier New"/>
                <a:sym typeface="Courier New"/>
              </a:rPr>
              <a:t>Contact</a:t>
            </a:r>
            <a:r>
              <a:rPr lang="fr" sz="1050">
                <a:solidFill>
                  <a:schemeClr val="dk1"/>
                </a:solidFill>
                <a:highlight>
                  <a:srgbClr val="FFFFFF"/>
                </a:highlight>
                <a:latin typeface="Courier New"/>
                <a:ea typeface="Courier New"/>
                <a:cs typeface="Courier New"/>
                <a:sym typeface="Courier New"/>
              </a:rPr>
              <a:t>&gt;));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IO</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StreamReader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file</a:t>
            </a:r>
            <a:r>
              <a:rPr lang="fr" sz="1050">
                <a:solidFill>
                  <a:schemeClr val="dk1"/>
                </a:solidFill>
                <a:highlight>
                  <a:srgbClr val="FFFFFF"/>
                </a:highlight>
                <a:latin typeface="Courier New"/>
                <a:ea typeface="Courier New"/>
                <a:cs typeface="Courier New"/>
                <a:sym typeface="Courier New"/>
              </a:rPr>
              <a:t> = </a:t>
            </a:r>
            <a:r>
              <a:rPr lang="fr" sz="1050">
                <a:solidFill>
                  <a:srgbClr val="0000FF"/>
                </a:solidFill>
                <a:highlight>
                  <a:srgbClr val="FFFFFF"/>
                </a:highlight>
                <a:latin typeface="Courier New"/>
                <a:ea typeface="Courier New"/>
                <a:cs typeface="Courier New"/>
                <a:sym typeface="Courier New"/>
              </a:rPr>
              <a:t>new</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IO</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StreamReader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path</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List</a:t>
            </a:r>
            <a:r>
              <a:rPr lang="fr" sz="1050">
                <a:solidFill>
                  <a:schemeClr val="dk1"/>
                </a:solidFill>
                <a:highlight>
                  <a:srgbClr val="FFFFFF"/>
                </a:highlight>
                <a:latin typeface="Courier New"/>
                <a:ea typeface="Courier New"/>
                <a:cs typeface="Courier New"/>
                <a:sym typeface="Courier New"/>
              </a:rPr>
              <a:t>&lt;</a:t>
            </a:r>
            <a:r>
              <a:rPr lang="fr" sz="1050">
                <a:solidFill>
                  <a:srgbClr val="267F99"/>
                </a:solidFill>
                <a:highlight>
                  <a:srgbClr val="FFFFFF"/>
                </a:highlight>
                <a:latin typeface="Courier New"/>
                <a:ea typeface="Courier New"/>
                <a:cs typeface="Courier New"/>
                <a:sym typeface="Courier New"/>
              </a:rPr>
              <a:t>Contact</a:t>
            </a:r>
            <a:r>
              <a:rPr lang="fr" sz="1050">
                <a:solidFill>
                  <a:schemeClr val="dk1"/>
                </a:solidFill>
                <a:highlight>
                  <a:srgbClr val="FFFFFF"/>
                </a:highlight>
                <a:latin typeface="Courier New"/>
                <a:ea typeface="Courier New"/>
                <a:cs typeface="Courier New"/>
                <a:sym typeface="Courier New"/>
              </a:rPr>
              <a:t>&gt; </a:t>
            </a:r>
            <a:r>
              <a:rPr lang="fr" sz="1050">
                <a:solidFill>
                  <a:srgbClr val="001080"/>
                </a:solidFill>
                <a:highlight>
                  <a:srgbClr val="FFFFFF"/>
                </a:highlight>
                <a:latin typeface="Courier New"/>
                <a:ea typeface="Courier New"/>
                <a:cs typeface="Courier New"/>
                <a:sym typeface="Courier New"/>
              </a:rPr>
              <a:t>contacts</a:t>
            </a:r>
            <a:r>
              <a:rPr lang="fr" sz="1050">
                <a:solidFill>
                  <a:schemeClr val="dk1"/>
                </a:solidFill>
                <a:highlight>
                  <a:srgbClr val="FFFFFF"/>
                </a:highlight>
                <a:latin typeface="Courier New"/>
                <a:ea typeface="Courier New"/>
                <a:cs typeface="Courier New"/>
                <a:sym typeface="Courier New"/>
              </a:rPr>
              <a:t> = (</a:t>
            </a:r>
            <a:r>
              <a:rPr lang="fr" sz="1050">
                <a:solidFill>
                  <a:srgbClr val="267F99"/>
                </a:solidFill>
                <a:highlight>
                  <a:srgbClr val="FFFFFF"/>
                </a:highlight>
                <a:latin typeface="Courier New"/>
                <a:ea typeface="Courier New"/>
                <a:cs typeface="Courier New"/>
                <a:sym typeface="Courier New"/>
              </a:rPr>
              <a:t>List</a:t>
            </a:r>
            <a:r>
              <a:rPr lang="fr" sz="1050">
                <a:solidFill>
                  <a:schemeClr val="dk1"/>
                </a:solidFill>
                <a:highlight>
                  <a:srgbClr val="FFFFFF"/>
                </a:highlight>
                <a:latin typeface="Courier New"/>
                <a:ea typeface="Courier New"/>
                <a:cs typeface="Courier New"/>
                <a:sym typeface="Courier New"/>
              </a:rPr>
              <a:t>&lt;</a:t>
            </a:r>
            <a:r>
              <a:rPr lang="fr" sz="1050">
                <a:solidFill>
                  <a:srgbClr val="267F99"/>
                </a:solidFill>
                <a:highlight>
                  <a:srgbClr val="FFFFFF"/>
                </a:highlight>
                <a:latin typeface="Courier New"/>
                <a:ea typeface="Courier New"/>
                <a:cs typeface="Courier New"/>
                <a:sym typeface="Courier New"/>
              </a:rPr>
              <a:t>Contact</a:t>
            </a:r>
            <a:r>
              <a:rPr lang="fr" sz="1050">
                <a:solidFill>
                  <a:schemeClr val="dk1"/>
                </a:solidFill>
                <a:highlight>
                  <a:srgbClr val="FFFFFF"/>
                </a:highlight>
                <a:latin typeface="Courier New"/>
                <a:ea typeface="Courier New"/>
                <a:cs typeface="Courier New"/>
                <a:sym typeface="Courier New"/>
              </a:rPr>
              <a:t>&gt;)</a:t>
            </a:r>
            <a:r>
              <a:rPr lang="fr" sz="1050">
                <a:solidFill>
                  <a:srgbClr val="001080"/>
                </a:solidFill>
                <a:highlight>
                  <a:srgbClr val="FFFFFF"/>
                </a:highlight>
                <a:latin typeface="Courier New"/>
                <a:ea typeface="Courier New"/>
                <a:cs typeface="Courier New"/>
                <a:sym typeface="Courier New"/>
              </a:rPr>
              <a:t>reader</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Deserialize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file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file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Close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foreach</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Contact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a:t>
            </a: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in</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contacts</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c</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85500960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85500960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8550096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8550096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8550096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8550096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85500960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85500960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Le modèle singleton est utilisé pour limiter la création d'une classe à un seul objet. Ceci est utile lorsqu'un (et un seul) objet est nécessaire pour coordonner les actions dans le système. Il existe plusieurs exemples où une seule instance d'une classe doit exister, y compris les caches, les pools de threads et les registres.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Il est simple d’initier un objet d’une classe, mais comment s’assurer qu’un seul objet est créé? La réponse est de rendre le constructeur «privé» à la classe que nous avons l'intention de définir comme un singleton. De cette façon, seuls les membres de la classe peuvent accéder au constructeur privé et personne d'autre.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Considération importante: il est possible de sous-classer un singleton en rendant le constructeur protégé au lieu de privé. Cela peut convenir dans certaines circonstances. Une approche adoptée dans ces scénarios consiste à créer un registre de singletons des sous-classes et la méthode getInstance peut prendre un paramètre ou utiliser une variable d'environnement pour renvoyer le singleton souhaité. Le registre gère ensuite un mappage des noms de chaîne vers des objets singleton, auxquels vous pouvez accéder si nécessaire.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85500960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85500960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fr"/>
              <a:t>Une usine normale produit des marchandises; une fabrique de logiciels produit des objets. Et pas seulement cela - il le fait sans spécifier la classe exacte de l'objet à créer. Pour ce faire, les objets sont créés en appelant une méthode de fabrique au lieu d'appeler un constructeur.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85500960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85500960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a:t>Le modèle de stratégie permet de regrouper les algorithmes associés sous une abstraction, ce qui permet de remplacer un algorithme ou une politique par un autre sans modifier le client. Au lieu d'implémenter directement un seul algorithme, le code reçoit des instructions d'exécution spécifiant lequel du groupe d'algorithmes à exécuter.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85500960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85500960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 modèle est une dépendance un-à-plusieurs entre les objets de sorte que lorsqu'un objet change d'état, tous ses dépendants sont notifiés. Cela se fait généralement en appelant l'une de leurs méthodes.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Par souci de simplicité, pensez à ce qui se passe lorsque vous suivez quelqu'un sur Twitter. Vous demandez essentiellement à Twitter de vous envoyer (l'observateur) des mises à jour de tweet de la personne (le sujet) que vous avez suivie. Le pattern se compose de deux acteurs, l'observateur qui s'intéresse aux mises à jour et le sujet qui génère les mises à jour.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Un sujet peut avoir de nombreux observateurs et est une relation un à plusieurs. Cependant, un observateur est également libre de s'abonner aux mises à jour d'autres sujets. Vous pouvez vous abonner au fil d'actualité à partir d'une page Facebook, qui serait le sujet et chaque fois que la page a un nouveau message, l'abonné verrait le nouveau message.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fr"/>
              <a:t>Considération clé: dans le cas de nombreux sujets et peu d'observateurs, si chaque sujet stocke ses observateurs séparément, cela augmentera les coûts de stockage car certains sujets stockeront le même observateur plusieurs fois.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85500960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85500960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 son nom l'indique, un modèle de générateur est utilisé pour créer des objets. Parfois, les objets que nous créons peuvent être complexes, composés de plusieurs sous-objets ou nécessiter un processus de construction élaboré. L'exercice de création de types complexes peut être simplifié en utilisant le modèle de générateur. Un objet composite ou agrégé est ce qu'un constructeur construit généralement.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fr"/>
              <a:t>Considération clé: le modèle de construction peut sembler similaire au modèle de «fabrique abstraite», mais une différence est que le modèle de construction crée un objet étape par étape, tandis que le modèle de fabrique abstraite renvoie l'objet en une seule fois.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85500960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85500960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a:t>Cela permet aux classes incompatibles de travailler ensemble en convertissant l'interface d'une classe en une autre. Pensez-y comme une sorte de traducteur: lorsque deux chefs d’État qui ne parlent pas une langue commune se rencontrent, un interprète s’assoit généralement entre les deux et traduit la conversation, permettant ainsi la communication.</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85500960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85500960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a:t>Le modèle d'état encapsule les différents états dans lesquels une machine peut se trouver et permet à un objet de modifier son comportement lorsque son état interne change. La machine ou le contexte, comme on l'appelle en langage de modèle, peut avoir des actions qui le propulsent dans différents états. Sans l'utilisation du modèle, le code devient inflexible et jonché de conditionnelles if-else.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ec2cf6a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ec2cf6a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ec2cf6af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ec2cf6af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ec2cf6af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ec2cf6af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72f9b7c2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72f9b7c2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ec2cf6af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ec2cf6a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ec2cf6af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ec2cf6af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https://www.altexsoft.com/blog/datascience/comparing-machine-learning-as-a-service-amazon-microsoft-azure-google-cloud-ai-ibm-watson/</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85500960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85500960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ec2cf6af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ec2cf6af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ec2cf6af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ec2cf6af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fr" sz="1050">
                <a:solidFill>
                  <a:srgbClr val="AF00DB"/>
                </a:solidFill>
                <a:highlight>
                  <a:srgbClr val="FFFFFF"/>
                </a:highlight>
                <a:latin typeface="Courier New"/>
                <a:ea typeface="Courier New"/>
                <a:cs typeface="Courier New"/>
                <a:sym typeface="Courier New"/>
              </a:rPr>
              <a:t>using</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rgbClr val="AF00DB"/>
                </a:solidFill>
                <a:highlight>
                  <a:srgbClr val="FFFFFF"/>
                </a:highlight>
                <a:latin typeface="Courier New"/>
                <a:ea typeface="Courier New"/>
                <a:cs typeface="Courier New"/>
                <a:sym typeface="Courier New"/>
              </a:rPr>
              <a:t>using</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Threading</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Tasks</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rgbClr val="AF00DB"/>
                </a:solidFill>
                <a:highlight>
                  <a:srgbClr val="FFFFFF"/>
                </a:highlight>
                <a:latin typeface="Courier New"/>
                <a:ea typeface="Courier New"/>
                <a:cs typeface="Courier New"/>
                <a:sym typeface="Courier New"/>
              </a:rPr>
              <a:t>using</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Microsoft</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CognitiveServices</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Speech</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rgbClr val="0000FF"/>
                </a:solidFill>
                <a:highlight>
                  <a:srgbClr val="FFFFFF"/>
                </a:highlight>
                <a:latin typeface="Courier New"/>
                <a:ea typeface="Courier New"/>
                <a:cs typeface="Courier New"/>
                <a:sym typeface="Courier New"/>
              </a:rPr>
              <a:t>namespace</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VoiceAssistant</a:t>
            </a:r>
            <a:endParaRPr sz="1050">
              <a:solidFill>
                <a:srgbClr val="267F99"/>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class</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Agent</a:t>
            </a:r>
            <a:endParaRPr sz="1050">
              <a:solidFill>
                <a:srgbClr val="267F99"/>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private</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static</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Agent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instance</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null</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private</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SpeechRecognizer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recognizer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private</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SpeechSynthesizer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synthesizer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delegate</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void</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onSpeechHandler</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onSpeechHandler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onSpeech</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private</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Agent</a:t>
            </a: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private</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Agent</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apiKey</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apiLocation</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SpeechConfig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config</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SpeechConfig</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FromSubscription</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apiKey</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apiLocation</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config</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SpeechSynthesisLanguage</a:t>
            </a:r>
            <a:r>
              <a:rPr lang="fr" sz="1050">
                <a:solidFill>
                  <a:schemeClr val="dk1"/>
                </a:solidFill>
                <a:highlight>
                  <a:srgbClr val="FFFFFF"/>
                </a:highlight>
                <a:latin typeface="Courier New"/>
                <a:ea typeface="Courier New"/>
                <a:cs typeface="Courier New"/>
                <a:sym typeface="Courier New"/>
              </a:rPr>
              <a:t> = </a:t>
            </a:r>
            <a:r>
              <a:rPr lang="fr" sz="1050">
                <a:solidFill>
                  <a:srgbClr val="A31515"/>
                </a:solidFill>
                <a:highlight>
                  <a:srgbClr val="FFFFFF"/>
                </a:highlight>
                <a:latin typeface="Courier New"/>
                <a:ea typeface="Courier New"/>
                <a:cs typeface="Courier New"/>
                <a:sym typeface="Courier New"/>
              </a:rPr>
              <a:t>"fr-FR"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config</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SpeechRecognitionLanguage</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"fr-FR"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recognizer</a:t>
            </a:r>
            <a:r>
              <a:rPr lang="fr" sz="1050">
                <a:solidFill>
                  <a:schemeClr val="dk1"/>
                </a:solidFill>
                <a:highlight>
                  <a:srgbClr val="FFFFFF"/>
                </a:highlight>
                <a:latin typeface="Courier New"/>
                <a:ea typeface="Courier New"/>
                <a:cs typeface="Courier New"/>
                <a:sym typeface="Courier New"/>
              </a:rPr>
              <a:t> = </a:t>
            </a:r>
            <a:r>
              <a:rPr lang="fr" sz="1050">
                <a:solidFill>
                  <a:srgbClr val="0000FF"/>
                </a:solidFill>
                <a:highlight>
                  <a:srgbClr val="FFFFFF"/>
                </a:highlight>
                <a:latin typeface="Courier New"/>
                <a:ea typeface="Courier New"/>
                <a:cs typeface="Courier New"/>
                <a:sym typeface="Courier New"/>
              </a:rPr>
              <a:t>new</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SpeechRecognizer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config</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recognizer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Recognized</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RecognizedEventHandler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synthesizer</a:t>
            </a:r>
            <a:r>
              <a:rPr lang="fr" sz="1050">
                <a:solidFill>
                  <a:schemeClr val="dk1"/>
                </a:solidFill>
                <a:highlight>
                  <a:srgbClr val="FFFFFF"/>
                </a:highlight>
                <a:latin typeface="Courier New"/>
                <a:ea typeface="Courier New"/>
                <a:cs typeface="Courier New"/>
                <a:sym typeface="Courier New"/>
              </a:rPr>
              <a:t> = </a:t>
            </a:r>
            <a:r>
              <a:rPr lang="fr" sz="1050">
                <a:solidFill>
                  <a:srgbClr val="0000FF"/>
                </a:solidFill>
                <a:highlight>
                  <a:srgbClr val="FFFFFF"/>
                </a:highlight>
                <a:latin typeface="Courier New"/>
                <a:ea typeface="Courier New"/>
                <a:cs typeface="Courier New"/>
                <a:sym typeface="Courier New"/>
              </a:rPr>
              <a:t>new</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SpeechSynthesizer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config</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static</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Agent</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getInstance</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apiKey</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apiLocation</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instance</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null</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instance</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new</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Agent</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apiKey</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apiLocation</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instance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void</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startListening</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8000"/>
                </a:solidFill>
                <a:highlight>
                  <a:srgbClr val="FFFFFF"/>
                </a:highlight>
                <a:latin typeface="Courier New"/>
                <a:ea typeface="Courier New"/>
                <a:cs typeface="Courier New"/>
                <a:sym typeface="Courier New"/>
              </a:rPr>
              <a:t>// Creates a speech recognizer.</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"Listening..."</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recognizer</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StartContinuousRecognitionAsync</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async</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Task</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stopListening</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await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recognizer</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StopContinuousRecognitionAsync</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private</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void</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RecognizedEventHandler</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object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sender</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SpeechRecognitionEventArgs</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IsNullOrEmpty</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Result</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"recognise: "</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Result</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onSpeech</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Result</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async</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Task</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SynthesisToSpeakerAsync</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using</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var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result</a:t>
            </a:r>
            <a:r>
              <a:rPr lang="fr" sz="1050">
                <a:solidFill>
                  <a:schemeClr val="dk1"/>
                </a:solidFill>
                <a:highlight>
                  <a:srgbClr val="FFFFFF"/>
                </a:highlight>
                <a:latin typeface="Courier New"/>
                <a:ea typeface="Courier New"/>
                <a:cs typeface="Courier New"/>
                <a:sym typeface="Courier New"/>
              </a:rPr>
              <a:t> = </a:t>
            </a:r>
            <a:r>
              <a:rPr lang="fr" sz="1050">
                <a:solidFill>
                  <a:srgbClr val="0000FF"/>
                </a:solidFill>
                <a:highlight>
                  <a:srgbClr val="FFFFFF"/>
                </a:highlight>
                <a:latin typeface="Courier New"/>
                <a:ea typeface="Courier New"/>
                <a:cs typeface="Courier New"/>
                <a:sym typeface="Courier New"/>
              </a:rPr>
              <a:t>await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synthesizer</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SpeakTextAsync</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result</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Reason</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ResultReason</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SynthesizingAudioCompleted</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$"Speech synthesized to speaker for text [{</a:t>
            </a:r>
            <a:r>
              <a:rPr lang="fr" sz="1050">
                <a:solidFill>
                  <a:srgbClr val="001080"/>
                </a:solidFill>
                <a:highlight>
                  <a:srgbClr val="FFFFFF"/>
                </a:highlight>
                <a:latin typeface="Courier New"/>
                <a:ea typeface="Courier New"/>
                <a:cs typeface="Courier New"/>
                <a:sym typeface="Courier New"/>
              </a:rPr>
              <a:t>text</a:t>
            </a:r>
            <a:r>
              <a:rPr lang="fr" sz="1050">
                <a:solidFill>
                  <a:srgbClr val="A31515"/>
                </a:solidFill>
                <a:highlight>
                  <a:srgbClr val="FFFFFF"/>
                </a:highlight>
                <a:latin typeface="Courier New"/>
                <a:ea typeface="Courier New"/>
                <a:cs typeface="Courier New"/>
                <a:sym typeface="Courier New"/>
              </a:rPr>
              <a: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else</a:t>
            </a: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result</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Reason</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ResultReason</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Canceled</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var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cancellation</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SpeechSynthesisCancellationDetails</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FromResult</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result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$"CANCELED: Reason={</a:t>
            </a:r>
            <a:r>
              <a:rPr lang="fr" sz="1050">
                <a:solidFill>
                  <a:srgbClr val="001080"/>
                </a:solidFill>
                <a:highlight>
                  <a:srgbClr val="FFFFFF"/>
                </a:highlight>
                <a:latin typeface="Courier New"/>
                <a:ea typeface="Courier New"/>
                <a:cs typeface="Courier New"/>
                <a:sym typeface="Courier New"/>
              </a:rPr>
              <a:t>cancellation</a:t>
            </a:r>
            <a:r>
              <a:rPr lang="fr" sz="1050">
                <a:solidFill>
                  <a:srgbClr val="A31515"/>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Reason</a:t>
            </a:r>
            <a:r>
              <a:rPr lang="fr" sz="1050">
                <a:solidFill>
                  <a:srgbClr val="A31515"/>
                </a:solidFill>
                <a:highlight>
                  <a:srgbClr val="FFFFFF"/>
                </a:highlight>
                <a:latin typeface="Courier New"/>
                <a:ea typeface="Courier New"/>
                <a:cs typeface="Courier New"/>
                <a:sym typeface="Courier New"/>
              </a:rPr>
              <a: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cancellation</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Reason</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CancellationReason</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Error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$"CANCELED: ErrorCode={</a:t>
            </a:r>
            <a:r>
              <a:rPr lang="fr" sz="1050">
                <a:solidFill>
                  <a:srgbClr val="001080"/>
                </a:solidFill>
                <a:highlight>
                  <a:srgbClr val="FFFFFF"/>
                </a:highlight>
                <a:latin typeface="Courier New"/>
                <a:ea typeface="Courier New"/>
                <a:cs typeface="Courier New"/>
                <a:sym typeface="Courier New"/>
              </a:rPr>
              <a:t>cancellation</a:t>
            </a:r>
            <a:r>
              <a:rPr lang="fr" sz="1050">
                <a:solidFill>
                  <a:srgbClr val="A31515"/>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ErrorCode</a:t>
            </a:r>
            <a:r>
              <a:rPr lang="fr" sz="1050">
                <a:solidFill>
                  <a:srgbClr val="A31515"/>
                </a:solidFill>
                <a:highlight>
                  <a:srgbClr val="FFFFFF"/>
                </a:highlight>
                <a:latin typeface="Courier New"/>
                <a:ea typeface="Courier New"/>
                <a:cs typeface="Courier New"/>
                <a:sym typeface="Courier New"/>
              </a:rPr>
              <a: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$"CANCELED: ErrorDetails=[{</a:t>
            </a:r>
            <a:r>
              <a:rPr lang="fr" sz="1050">
                <a:solidFill>
                  <a:srgbClr val="001080"/>
                </a:solidFill>
                <a:highlight>
                  <a:srgbClr val="FFFFFF"/>
                </a:highlight>
                <a:latin typeface="Courier New"/>
                <a:ea typeface="Courier New"/>
                <a:cs typeface="Courier New"/>
                <a:sym typeface="Courier New"/>
              </a:rPr>
              <a:t>cancellation</a:t>
            </a:r>
            <a:r>
              <a:rPr lang="fr" sz="1050">
                <a:solidFill>
                  <a:srgbClr val="A31515"/>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ErrorDetails</a:t>
            </a:r>
            <a:r>
              <a:rPr lang="fr" sz="1050">
                <a:solidFill>
                  <a:srgbClr val="A31515"/>
                </a:solidFill>
                <a:highlight>
                  <a:srgbClr val="FFFFFF"/>
                </a:highlight>
                <a:latin typeface="Courier New"/>
                <a:ea typeface="Courier New"/>
                <a:cs typeface="Courier New"/>
                <a:sym typeface="Courier New"/>
              </a:rPr>
              <a: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$"CANCELED: Did you update the subscription info?"</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ec2cf6af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ec2cf6af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En</a:t>
            </a:r>
            <a:r>
              <a:rPr lang="fr">
                <a:solidFill>
                  <a:schemeClr val="dk1"/>
                </a:solidFill>
                <a:uFill>
                  <a:noFill/>
                </a:uFill>
                <a:hlinkClick r:id="rId2">
                  <a:extLst>
                    <a:ext uri="{A12FA001-AC4F-418D-AE19-62706E023703}">
                      <ahyp:hlinkClr val="tx"/>
                    </a:ext>
                  </a:extLst>
                </a:hlinkClick>
              </a:rPr>
              <a:t> </a:t>
            </a:r>
            <a:r>
              <a:rPr lang="fr" u="sng">
                <a:solidFill>
                  <a:schemeClr val="hlink"/>
                </a:solidFill>
                <a:hlinkClick r:id="rId3"/>
              </a:rPr>
              <a:t>informatique</a:t>
            </a:r>
            <a:r>
              <a:rPr lang="fr">
                <a:solidFill>
                  <a:schemeClr val="dk1"/>
                </a:solidFill>
              </a:rPr>
              <a:t> et plus particulièrement en</a:t>
            </a:r>
            <a:r>
              <a:rPr lang="fr">
                <a:solidFill>
                  <a:schemeClr val="dk1"/>
                </a:solidFill>
                <a:uFill>
                  <a:noFill/>
                </a:uFill>
                <a:hlinkClick r:id="rId4">
                  <a:extLst>
                    <a:ext uri="{A12FA001-AC4F-418D-AE19-62706E023703}">
                      <ahyp:hlinkClr val="tx"/>
                    </a:ext>
                  </a:extLst>
                </a:hlinkClick>
              </a:rPr>
              <a:t> </a:t>
            </a:r>
            <a:r>
              <a:rPr lang="fr" u="sng">
                <a:solidFill>
                  <a:schemeClr val="hlink"/>
                </a:solidFill>
                <a:hlinkClick r:id="rId5"/>
              </a:rPr>
              <a:t>génie logiciel</a:t>
            </a:r>
            <a:r>
              <a:rPr lang="fr">
                <a:solidFill>
                  <a:schemeClr val="dk1"/>
                </a:solidFill>
              </a:rPr>
              <a:t>, </a:t>
            </a:r>
            <a:r>
              <a:rPr b="1" lang="fr">
                <a:solidFill>
                  <a:schemeClr val="dk1"/>
                </a:solidFill>
              </a:rPr>
              <a:t>extreme programming</a:t>
            </a:r>
            <a:r>
              <a:rPr lang="fr">
                <a:solidFill>
                  <a:schemeClr val="dk1"/>
                </a:solidFill>
              </a:rPr>
              <a:t> (</a:t>
            </a:r>
            <a:r>
              <a:rPr b="1" lang="fr">
                <a:solidFill>
                  <a:schemeClr val="dk1"/>
                </a:solidFill>
              </a:rPr>
              <a:t>XP</a:t>
            </a:r>
            <a:r>
              <a:rPr lang="fr">
                <a:solidFill>
                  <a:schemeClr val="dk1"/>
                </a:solidFill>
              </a:rPr>
              <a:t>) est une</a:t>
            </a:r>
            <a:r>
              <a:rPr lang="fr">
                <a:solidFill>
                  <a:schemeClr val="dk1"/>
                </a:solidFill>
                <a:uFill>
                  <a:noFill/>
                </a:uFill>
                <a:hlinkClick r:id="rId6">
                  <a:extLst>
                    <a:ext uri="{A12FA001-AC4F-418D-AE19-62706E023703}">
                      <ahyp:hlinkClr val="tx"/>
                    </a:ext>
                  </a:extLst>
                </a:hlinkClick>
              </a:rPr>
              <a:t> </a:t>
            </a:r>
            <a:r>
              <a:rPr lang="fr" u="sng">
                <a:solidFill>
                  <a:schemeClr val="hlink"/>
                </a:solidFill>
                <a:hlinkClick r:id="rId7"/>
              </a:rPr>
              <a:t>méthode agile</a:t>
            </a:r>
            <a:r>
              <a:rPr lang="fr">
                <a:solidFill>
                  <a:schemeClr val="dk1"/>
                </a:solidFill>
              </a:rPr>
              <a:t> plus particulièrement orientée sur l'aspect réalisation d'une application, sans pour autant négliger l'aspect</a:t>
            </a:r>
            <a:r>
              <a:rPr lang="fr">
                <a:solidFill>
                  <a:schemeClr val="dk1"/>
                </a:solidFill>
                <a:uFill>
                  <a:noFill/>
                </a:uFill>
                <a:hlinkClick r:id="rId8">
                  <a:extLst>
                    <a:ext uri="{A12FA001-AC4F-418D-AE19-62706E023703}">
                      <ahyp:hlinkClr val="tx"/>
                    </a:ext>
                  </a:extLst>
                </a:hlinkClick>
              </a:rPr>
              <a:t> </a:t>
            </a:r>
            <a:r>
              <a:rPr lang="fr" u="sng">
                <a:solidFill>
                  <a:schemeClr val="hlink"/>
                </a:solidFill>
                <a:hlinkClick r:id="rId9"/>
              </a:rPr>
              <a:t>gestion de projet</a:t>
            </a:r>
            <a:r>
              <a:rPr lang="fr">
                <a:solidFill>
                  <a:schemeClr val="dk1"/>
                </a:solidFill>
              </a:rPr>
              <a:t>. XP est adapté aux équipes réduites avec des besoins changeants. XP pousse à l'extrême des principes simples.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ec2cf6af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ec2cf6af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https://docs.microsoft.com/fr-fr/dotnet/api/system.text.regularexpressions.regex.match?view=net-5.0</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72f9b7c2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72f9b7c2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6a29ae59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6a29ae59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6a29ae5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6a29ae5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2f9b7c2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2f9b7c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 Console.WriteLine("\nWhat is your name? ");</a:t>
            </a:r>
            <a:endParaRPr/>
          </a:p>
          <a:p>
            <a:pPr indent="0" lvl="0" marL="0" rtl="0" algn="l">
              <a:spcBef>
                <a:spcPts val="0"/>
              </a:spcBef>
              <a:spcAft>
                <a:spcPts val="0"/>
              </a:spcAft>
              <a:buNone/>
            </a:pPr>
            <a:r>
              <a:rPr lang="fr"/>
              <a:t> String name = Console.ReadLine();</a:t>
            </a:r>
            <a:endParaRPr/>
          </a:p>
          <a:p>
            <a:pPr indent="0" lvl="0" marL="0" rtl="0" algn="l">
              <a:spcBef>
                <a:spcPts val="0"/>
              </a:spcBef>
              <a:spcAft>
                <a:spcPts val="0"/>
              </a:spcAft>
              <a:buNone/>
            </a:pPr>
            <a:r>
              <a:rPr lang="fr"/>
              <a:t> DateTime date = DateTime.Now;</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Console.WriteLine($"\nHello, {name}, on {date:d} at {date:t}!");</a:t>
            </a:r>
            <a:endParaRPr/>
          </a:p>
          <a:p>
            <a:pPr indent="0" lvl="0" marL="0" rtl="0" algn="l">
              <a:spcBef>
                <a:spcPts val="0"/>
              </a:spcBef>
              <a:spcAft>
                <a:spcPts val="0"/>
              </a:spcAft>
              <a:buNone/>
            </a:pPr>
            <a:r>
              <a:rPr lang="fr"/>
              <a:t> Console.Write("\nPress any key to exit...");</a:t>
            </a:r>
            <a:endParaRPr/>
          </a:p>
          <a:p>
            <a:pPr indent="0" lvl="0" marL="0" rtl="0" algn="l">
              <a:spcBef>
                <a:spcPts val="0"/>
              </a:spcBef>
              <a:spcAft>
                <a:spcPts val="0"/>
              </a:spcAft>
              <a:buNone/>
            </a:pPr>
            <a:r>
              <a:rPr lang="fr"/>
              <a:t> Console.ReadKey(true);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72f9b7c2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72f9b7c2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6a29ae5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6a29ae5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a29ae59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6a29ae59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543342e5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43342e5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72f9b7c2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72f9b7c2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fr" sz="1050">
                <a:solidFill>
                  <a:srgbClr val="AF00DB"/>
                </a:solidFill>
                <a:highlight>
                  <a:srgbClr val="FFFFFF"/>
                </a:highlight>
                <a:latin typeface="Courier New"/>
                <a:ea typeface="Courier New"/>
                <a:cs typeface="Courier New"/>
                <a:sym typeface="Courier New"/>
              </a:rPr>
              <a:t>using</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rgbClr val="0000FF"/>
                </a:solidFill>
                <a:highlight>
                  <a:srgbClr val="FFFFFF"/>
                </a:highlight>
                <a:latin typeface="Courier New"/>
                <a:ea typeface="Courier New"/>
                <a:cs typeface="Courier New"/>
                <a:sym typeface="Courier New"/>
              </a:rPr>
              <a:t>namespace</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Morpion</a:t>
            </a:r>
            <a:endParaRPr sz="1050">
              <a:solidFill>
                <a:srgbClr val="267F99"/>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class</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Game</a:t>
            </a:r>
            <a:endParaRPr sz="1050">
              <a:solidFill>
                <a:srgbClr val="267F99"/>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char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 = </a:t>
            </a:r>
            <a:r>
              <a:rPr lang="fr" sz="1050">
                <a:solidFill>
                  <a:srgbClr val="0000FF"/>
                </a:solidFill>
                <a:highlight>
                  <a:srgbClr val="FFFFFF"/>
                </a:highlight>
                <a:latin typeface="Courier New"/>
                <a:ea typeface="Courier New"/>
                <a:cs typeface="Courier New"/>
                <a:sym typeface="Courier New"/>
              </a:rPr>
              <a:t>new</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char</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char</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currentPlayer</a:t>
            </a:r>
            <a:r>
              <a:rPr lang="fr" sz="1050">
                <a:solidFill>
                  <a:schemeClr val="dk1"/>
                </a:solidFill>
                <a:highlight>
                  <a:srgbClr val="FFFFFF"/>
                </a:highlight>
                <a:latin typeface="Courier New"/>
                <a:ea typeface="Courier New"/>
                <a:cs typeface="Courier New"/>
                <a:sym typeface="Courier New"/>
              </a:rPr>
              <a:t> = </a:t>
            </a:r>
            <a:r>
              <a:rPr lang="fr" sz="1050">
                <a:solidFill>
                  <a:srgbClr val="A31515"/>
                </a:solidFill>
                <a:highlight>
                  <a:srgbClr val="FFFFFF"/>
                </a:highlight>
                <a:latin typeface="Courier New"/>
                <a:ea typeface="Courier New"/>
                <a:cs typeface="Courier New"/>
                <a:sym typeface="Courier New"/>
              </a:rPr>
              <a:t>'O'</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void</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displayGrid</a:t>
            </a: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for</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&lt; </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GetLength</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BackgroundColor</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ConsoleColor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White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for</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&lt;</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GetLength</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'X'</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ForegroundColor</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ConsoleColor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Blue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else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ForegroundColor</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ConsoleColor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Red</a:t>
            </a: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2</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ForegroundColor</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ConsoleColor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Black</a:t>
            </a: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ForegroundColor</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ConsoleColor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White</a:t>
            </a: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BackgroundColor</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ConsoleColor</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Black</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a:t>
            </a:r>
            <a:r>
              <a:rPr lang="fr" sz="1050">
                <a:solidFill>
                  <a:srgbClr val="EE0000"/>
                </a:solidFill>
                <a:highlight>
                  <a:srgbClr val="FFFFFF"/>
                </a:highlight>
                <a:latin typeface="Courier New"/>
                <a:ea typeface="Courier New"/>
                <a:cs typeface="Courier New"/>
                <a:sym typeface="Courier New"/>
              </a:rPr>
              <a:t>\n</a:t>
            </a:r>
            <a:r>
              <a:rPr lang="fr" sz="1050">
                <a:solidFill>
                  <a:srgbClr val="A31515"/>
                </a:solidFill>
                <a:highlight>
                  <a:srgbClr val="FFFFFF"/>
                </a:highlight>
                <a:latin typeface="Courier New"/>
                <a:ea typeface="Courier New"/>
                <a:cs typeface="Courier New"/>
                <a:sym typeface="Courier New"/>
              </a:rPr>
              <a:t>"</a:t>
            </a: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void</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changeCurrentPlayer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currentPlayer</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'O'</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currentPlayer</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'X'</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else</a:t>
            </a:r>
            <a:endParaRPr sz="1050">
              <a:solidFill>
                <a:srgbClr val="AF00D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currentPlayer</a:t>
            </a:r>
            <a:r>
              <a:rPr lang="fr" sz="1050">
                <a:solidFill>
                  <a:schemeClr val="dk1"/>
                </a:solidFill>
                <a:highlight>
                  <a:srgbClr val="FFFFFF"/>
                </a:highlight>
                <a:latin typeface="Courier New"/>
                <a:ea typeface="Courier New"/>
                <a:cs typeface="Courier New"/>
                <a:sym typeface="Courier New"/>
              </a:rPr>
              <a:t>= </a:t>
            </a:r>
            <a:r>
              <a:rPr lang="fr" sz="1050">
                <a:solidFill>
                  <a:srgbClr val="A31515"/>
                </a:solidFill>
                <a:highlight>
                  <a:srgbClr val="FFFFFF"/>
                </a:highlight>
                <a:latin typeface="Courier New"/>
                <a:ea typeface="Courier New"/>
                <a:cs typeface="Courier New"/>
                <a:sym typeface="Courier New"/>
              </a:rPr>
              <a:t>'O'</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private</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getPlayerValue</a:t>
            </a:r>
            <a:r>
              <a:rPr lang="fr" sz="1050">
                <a:solidFill>
                  <a:schemeClr val="dk1"/>
                </a:solidFill>
                <a:highlight>
                  <a:srgbClr val="FFFFFF"/>
                </a:highlight>
                <a:latin typeface="Courier New"/>
                <a:ea typeface="Courier New"/>
                <a:cs typeface="Courier New"/>
                <a:sym typeface="Courier New"/>
              </a:rPr>
              <a:t>(</a:t>
            </a:r>
            <a:r>
              <a:rPr lang="fr" sz="1050">
                <a:solidFill>
                  <a:srgbClr val="267F99"/>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value</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ReadLine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try</a:t>
            </a:r>
            <a:endParaRPr sz="1050">
              <a:solidFill>
                <a:srgbClr val="AF00D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System</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Convert</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ToInt32</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value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 &gt; </a:t>
            </a:r>
            <a:r>
              <a:rPr lang="fr" sz="1050">
                <a:solidFill>
                  <a:srgbClr val="098658"/>
                </a:solidFill>
                <a:highlight>
                  <a:srgbClr val="FFFFFF"/>
                </a:highlight>
                <a:latin typeface="Courier New"/>
                <a:ea typeface="Courier New"/>
                <a:cs typeface="Courier New"/>
                <a:sym typeface="Courier New"/>
              </a:rPr>
              <a:t>2</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getPlayerValue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catch</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FormatException</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getPlayerValue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text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getPlayerValueX</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getPlayerValue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"Entrer la ligne de la case à joué: "</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getPlayerValueY</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getPlayerValue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"Entrer la colonne de la case à joué: "</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bool</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isWin</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for</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&lt;</a:t>
            </a:r>
            <a:r>
              <a:rPr lang="fr" sz="1050">
                <a:solidFill>
                  <a:srgbClr val="098658"/>
                </a:solidFill>
                <a:highlight>
                  <a:srgbClr val="FFFFFF"/>
                </a:highlight>
                <a:latin typeface="Courier New"/>
                <a:ea typeface="Courier New"/>
                <a:cs typeface="Courier New"/>
                <a:sym typeface="Courier New"/>
              </a:rPr>
              <a:t>2</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 &amp;&amp; </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2</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 &amp;&amp; !</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true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 &amp;&amp; </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2</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 &amp;&amp; !</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true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 &amp;&amp; </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2</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2</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 &amp;&amp; !</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true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2</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 &amp;&amp; </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2</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 &amp;&amp; !</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true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false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public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bool</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isNull</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for</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&lt; </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GetLength</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for</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0</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&lt;</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GetLength</a:t>
            </a:r>
            <a:r>
              <a:rPr lang="fr" sz="1050">
                <a:solidFill>
                  <a:schemeClr val="dk1"/>
                </a:solidFill>
                <a:highlight>
                  <a:srgbClr val="FFFFFF"/>
                </a:highlight>
                <a:latin typeface="Courier New"/>
                <a:ea typeface="Courier New"/>
                <a:cs typeface="Courier New"/>
                <a:sym typeface="Courier New"/>
              </a:rPr>
              <a:t>(</a:t>
            </a:r>
            <a:r>
              <a:rPr lang="fr" sz="1050">
                <a:solidFill>
                  <a:srgbClr val="098658"/>
                </a:solidFill>
                <a:highlight>
                  <a:srgbClr val="FFFFFF"/>
                </a:highlight>
                <a:latin typeface="Courier New"/>
                <a:ea typeface="Courier New"/>
                <a:cs typeface="Courier New"/>
                <a:sym typeface="Courier New"/>
              </a:rPr>
              <a:t>1</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this</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i</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j</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Equals</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 '</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false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return</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true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static</a:t>
            </a: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void</a:t>
            </a:r>
            <a:r>
              <a:rPr lang="fr" sz="1050">
                <a:solidFill>
                  <a:schemeClr val="dk1"/>
                </a:solidFill>
                <a:highlight>
                  <a:srgbClr val="FFFFFF"/>
                </a:highlight>
                <a:latin typeface="Courier New"/>
                <a:ea typeface="Courier New"/>
                <a:cs typeface="Courier New"/>
                <a:sym typeface="Courier New"/>
              </a:rPr>
              <a:t> </a:t>
            </a:r>
            <a:r>
              <a:rPr lang="fr" sz="1050">
                <a:solidFill>
                  <a:srgbClr val="795E26"/>
                </a:solidFill>
                <a:highlight>
                  <a:srgbClr val="FFFFFF"/>
                </a:highlight>
                <a:latin typeface="Courier New"/>
                <a:ea typeface="Courier New"/>
                <a:cs typeface="Courier New"/>
                <a:sym typeface="Courier New"/>
              </a:rPr>
              <a:t>Main</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string</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args</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Game</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 = </a:t>
            </a:r>
            <a:r>
              <a:rPr lang="fr" sz="1050">
                <a:solidFill>
                  <a:srgbClr val="0000FF"/>
                </a:solidFill>
                <a:highlight>
                  <a:srgbClr val="FFFFFF"/>
                </a:highlight>
                <a:latin typeface="Courier New"/>
                <a:ea typeface="Courier New"/>
                <a:cs typeface="Courier New"/>
                <a:sym typeface="Courier New"/>
              </a:rPr>
              <a:t>new</a:t>
            </a:r>
            <a:r>
              <a:rPr lang="fr" sz="1050">
                <a:solidFill>
                  <a:schemeClr val="dk1"/>
                </a:solidFill>
                <a:highlight>
                  <a:srgbClr val="FFFFFF"/>
                </a:highlight>
                <a:latin typeface="Courier New"/>
                <a:ea typeface="Courier New"/>
                <a:cs typeface="Courier New"/>
                <a:sym typeface="Courier New"/>
              </a:rPr>
              <a:t> </a:t>
            </a:r>
            <a:r>
              <a:rPr lang="fr" sz="1050">
                <a:solidFill>
                  <a:srgbClr val="267F99"/>
                </a:solidFill>
                <a:highlight>
                  <a:srgbClr val="FFFFFF"/>
                </a:highlight>
                <a:latin typeface="Courier New"/>
                <a:ea typeface="Courier New"/>
                <a:cs typeface="Courier New"/>
                <a:sym typeface="Courier New"/>
              </a:rPr>
              <a:t>Game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do</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changeCurrentPlayer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$"au tour du joueur {</a:t>
            </a:r>
            <a:r>
              <a:rPr lang="fr" sz="1050">
                <a:solidFill>
                  <a:srgbClr val="001080"/>
                </a:solidFill>
                <a:highlight>
                  <a:srgbClr val="FFFFFF"/>
                </a:highlight>
                <a:latin typeface="Courier New"/>
                <a:ea typeface="Courier New"/>
                <a:cs typeface="Courier New"/>
                <a:sym typeface="Courier New"/>
              </a:rPr>
              <a:t>myGame</a:t>
            </a:r>
            <a:r>
              <a:rPr lang="fr" sz="1050">
                <a:solidFill>
                  <a:srgbClr val="A31515"/>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currentPlayer</a:t>
            </a:r>
            <a:r>
              <a:rPr lang="fr" sz="1050">
                <a:solidFill>
                  <a:srgbClr val="A31515"/>
                </a:solidFill>
                <a:highlight>
                  <a:srgbClr val="FFFFFF"/>
                </a:highlight>
                <a:latin typeface="Courier New"/>
                <a:ea typeface="Courier New"/>
                <a:cs typeface="Courier New"/>
                <a:sym typeface="Courier New"/>
              </a:rPr>
              <a:t>} de jouer"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displayGrid</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x</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getPlayerValueX</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00FF"/>
                </a:solidFill>
                <a:highlight>
                  <a:srgbClr val="FFFFFF"/>
                </a:highlight>
                <a:latin typeface="Courier New"/>
                <a:ea typeface="Courier New"/>
                <a:cs typeface="Courier New"/>
                <a:sym typeface="Courier New"/>
              </a:rPr>
              <a:t>int</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y</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getPlayerValueY</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grid</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x</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y</a:t>
            </a:r>
            <a:r>
              <a:rPr lang="fr" sz="1050">
                <a:solidFill>
                  <a:schemeClr val="dk1"/>
                </a:solidFill>
                <a:highlight>
                  <a:srgbClr val="FFFFFF"/>
                </a:highlight>
                <a:latin typeface="Courier New"/>
                <a:ea typeface="Courier New"/>
                <a:cs typeface="Courier New"/>
                <a:sym typeface="Courier New"/>
              </a:rPr>
              <a:t>] =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currentPlayer</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while</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isNull</a:t>
            </a:r>
            <a:r>
              <a:rPr lang="fr" sz="1050">
                <a:solidFill>
                  <a:schemeClr val="dk1"/>
                </a:solidFill>
                <a:highlight>
                  <a:srgbClr val="FFFFFF"/>
                </a:highlight>
                <a:latin typeface="Courier New"/>
                <a:ea typeface="Courier New"/>
                <a:cs typeface="Courier New"/>
                <a:sym typeface="Courier New"/>
              </a:rPr>
              <a:t>() &amp;&amp;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isWin</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displayGrid</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if</a:t>
            </a: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myGame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isWin</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myGame</a:t>
            </a:r>
            <a:r>
              <a:rPr lang="fr" sz="1050">
                <a:solidFill>
                  <a:srgbClr val="A31515"/>
                </a:solidFill>
                <a:highlight>
                  <a:srgbClr val="FFFFFF"/>
                </a:highlight>
                <a:latin typeface="Courier New"/>
                <a:ea typeface="Courier New"/>
                <a:cs typeface="Courier New"/>
                <a:sym typeface="Courier New"/>
              </a:rPr>
              <a:t>.</a:t>
            </a:r>
            <a:r>
              <a:rPr lang="fr" sz="1050">
                <a:solidFill>
                  <a:srgbClr val="001080"/>
                </a:solidFill>
                <a:highlight>
                  <a:srgbClr val="FFFFFF"/>
                </a:highlight>
                <a:latin typeface="Courier New"/>
                <a:ea typeface="Courier New"/>
                <a:cs typeface="Courier New"/>
                <a:sym typeface="Courier New"/>
              </a:rPr>
              <a:t>currentPlayer</a:t>
            </a:r>
            <a:r>
              <a:rPr lang="fr" sz="1050">
                <a:solidFill>
                  <a:srgbClr val="A31515"/>
                </a:solidFill>
                <a:highlight>
                  <a:srgbClr val="FFFFFF"/>
                </a:highlight>
                <a:latin typeface="Courier New"/>
                <a:ea typeface="Courier New"/>
                <a:cs typeface="Courier New"/>
                <a:sym typeface="Courier New"/>
              </a:rPr>
              <a:t>} a gagné!!!"</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AF00DB"/>
                </a:solidFill>
                <a:highlight>
                  <a:srgbClr val="FFFFFF"/>
                </a:highlight>
                <a:latin typeface="Courier New"/>
                <a:ea typeface="Courier New"/>
                <a:cs typeface="Courier New"/>
                <a:sym typeface="Courier New"/>
              </a:rPr>
              <a:t>else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WriteLine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"Match null!!!"</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Write</a:t>
            </a:r>
            <a:r>
              <a:rPr lang="fr" sz="1050">
                <a:solidFill>
                  <a:schemeClr val="dk1"/>
                </a:solidFill>
                <a:highlight>
                  <a:srgbClr val="FFFFFF"/>
                </a:highlight>
                <a:latin typeface="Courier New"/>
                <a:ea typeface="Courier New"/>
                <a:cs typeface="Courier New"/>
                <a:sym typeface="Courier New"/>
              </a:rPr>
              <a:t>(</a:t>
            </a:r>
            <a:r>
              <a:rPr lang="fr" sz="1050">
                <a:solidFill>
                  <a:srgbClr val="A31515"/>
                </a:solidFill>
                <a:highlight>
                  <a:srgbClr val="FFFFFF"/>
                </a:highlight>
                <a:latin typeface="Courier New"/>
                <a:ea typeface="Courier New"/>
                <a:cs typeface="Courier New"/>
                <a:sym typeface="Courier New"/>
              </a:rPr>
              <a:t>"</a:t>
            </a:r>
            <a:r>
              <a:rPr lang="fr" sz="1050">
                <a:solidFill>
                  <a:srgbClr val="EE0000"/>
                </a:solidFill>
                <a:highlight>
                  <a:srgbClr val="FFFFFF"/>
                </a:highlight>
                <a:latin typeface="Courier New"/>
                <a:ea typeface="Courier New"/>
                <a:cs typeface="Courier New"/>
                <a:sym typeface="Courier New"/>
              </a:rPr>
              <a:t>\n</a:t>
            </a:r>
            <a:r>
              <a:rPr lang="fr" sz="1050">
                <a:solidFill>
                  <a:srgbClr val="A31515"/>
                </a:solidFill>
                <a:highlight>
                  <a:srgbClr val="FFFFFF"/>
                </a:highlight>
                <a:latin typeface="Courier New"/>
                <a:ea typeface="Courier New"/>
                <a:cs typeface="Courier New"/>
                <a:sym typeface="Courier New"/>
              </a:rPr>
              <a:t>Press any key to exit..."</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r>
              <a:rPr lang="fr" sz="1050">
                <a:solidFill>
                  <a:srgbClr val="001080"/>
                </a:solidFill>
                <a:highlight>
                  <a:srgbClr val="FFFFFF"/>
                </a:highlight>
                <a:latin typeface="Courier New"/>
                <a:ea typeface="Courier New"/>
                <a:cs typeface="Courier New"/>
                <a:sym typeface="Courier New"/>
              </a:rPr>
              <a:t>Console</a:t>
            </a:r>
            <a:r>
              <a:rPr lang="fr" sz="1050">
                <a:solidFill>
                  <a:schemeClr val="dk1"/>
                </a:solidFill>
                <a:highlight>
                  <a:srgbClr val="FFFFFF"/>
                </a:highlight>
                <a:latin typeface="Courier New"/>
                <a:ea typeface="Courier New"/>
                <a:cs typeface="Courier New"/>
                <a:sym typeface="Courier New"/>
              </a:rPr>
              <a:t>.</a:t>
            </a:r>
            <a:r>
              <a:rPr lang="fr" sz="1050">
                <a:solidFill>
                  <a:srgbClr val="795E26"/>
                </a:solidFill>
                <a:highlight>
                  <a:srgbClr val="FFFFFF"/>
                </a:highlight>
                <a:latin typeface="Courier New"/>
                <a:ea typeface="Courier New"/>
                <a:cs typeface="Courier New"/>
                <a:sym typeface="Courier New"/>
              </a:rPr>
              <a:t>ReadKey</a:t>
            </a:r>
            <a:r>
              <a:rPr lang="fr" sz="1050">
                <a:solidFill>
                  <a:schemeClr val="dk1"/>
                </a:solidFill>
                <a:highlight>
                  <a:srgbClr val="FFFFFF"/>
                </a:highlight>
                <a:latin typeface="Courier New"/>
                <a:ea typeface="Courier New"/>
                <a:cs typeface="Courier New"/>
                <a:sym typeface="Courier New"/>
              </a:rPr>
              <a:t>(</a:t>
            </a:r>
            <a:r>
              <a:rPr lang="fr" sz="1050">
                <a:solidFill>
                  <a:srgbClr val="0000FF"/>
                </a:solidFill>
                <a:highlight>
                  <a:srgbClr val="FFFFFF"/>
                </a:highlight>
                <a:latin typeface="Courier New"/>
                <a:ea typeface="Courier New"/>
                <a:cs typeface="Courier New"/>
                <a:sym typeface="Courier New"/>
              </a:rPr>
              <a:t>true</a:t>
            </a: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fr"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72f9b7c2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72f9b7c2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72f9b7c2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72f9b7c2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class DecouvertException : Exception</a:t>
            </a:r>
            <a:endParaRPr/>
          </a:p>
          <a:p>
            <a:pPr indent="0" lvl="0" marL="0" rtl="0" algn="l">
              <a:spcBef>
                <a:spcPts val="0"/>
              </a:spcBef>
              <a:spcAft>
                <a:spcPts val="0"/>
              </a:spcAft>
              <a:buNone/>
            </a:pPr>
            <a:r>
              <a:rPr lang="fr"/>
              <a:t>{</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public DecouvertException() : base("Decouvert non autorisé")</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public void DisplayError()</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Console.WriteLine(Message);</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72f9b7c2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72f9b7c2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static void Main(string[] args)</a:t>
            </a:r>
            <a:endParaRPr/>
          </a:p>
          <a:p>
            <a:pPr indent="0" lvl="0" marL="0" rtl="0" algn="l">
              <a:spcBef>
                <a:spcPts val="0"/>
              </a:spcBef>
              <a:spcAft>
                <a:spcPts val="0"/>
              </a:spcAft>
              <a:buNone/>
            </a:pPr>
            <a:r>
              <a:rPr lang="fr"/>
              <a:t>{</a:t>
            </a:r>
            <a:endParaRPr/>
          </a:p>
          <a:p>
            <a:pPr indent="0" lvl="0" marL="0" rtl="0" algn="l">
              <a:spcBef>
                <a:spcPts val="0"/>
              </a:spcBef>
              <a:spcAft>
                <a:spcPts val="0"/>
              </a:spcAft>
              <a:buNone/>
            </a:pPr>
            <a:r>
              <a:rPr lang="fr"/>
              <a:t>        	List&lt;Compte&gt; comptes = new List&lt;Compte&gt;();</a:t>
            </a:r>
            <a:endParaRPr/>
          </a:p>
          <a:p>
            <a:pPr indent="0" lvl="0" marL="0" rtl="0" algn="l">
              <a:spcBef>
                <a:spcPts val="0"/>
              </a:spcBef>
              <a:spcAft>
                <a:spcPts val="0"/>
              </a:spcAft>
              <a:buNone/>
            </a:pPr>
            <a:r>
              <a:rPr lang="fr"/>
              <a:t>        	try</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CompteJeune c1 = new CompteJeune("Joe");</a:t>
            </a:r>
            <a:endParaRPr/>
          </a:p>
          <a:p>
            <a:pPr indent="0" lvl="0" marL="0" rtl="0" algn="l">
              <a:spcBef>
                <a:spcPts val="0"/>
              </a:spcBef>
              <a:spcAft>
                <a:spcPts val="0"/>
              </a:spcAft>
              <a:buNone/>
            </a:pPr>
            <a:r>
              <a:rPr lang="fr"/>
              <a:t>            	comptes.Add(c1);</a:t>
            </a:r>
            <a:endParaRPr/>
          </a:p>
          <a:p>
            <a:pPr indent="0" lvl="0" marL="0" rtl="0" algn="l">
              <a:spcBef>
                <a:spcPts val="0"/>
              </a:spcBef>
              <a:spcAft>
                <a:spcPts val="0"/>
              </a:spcAft>
              <a:buNone/>
            </a:pPr>
            <a:r>
              <a:rPr lang="fr"/>
              <a:t>            	c1.depot(20);</a:t>
            </a:r>
            <a:endParaRPr/>
          </a:p>
          <a:p>
            <a:pPr indent="0" lvl="0" marL="0" rtl="0" algn="l">
              <a:spcBef>
                <a:spcPts val="0"/>
              </a:spcBef>
              <a:spcAft>
                <a:spcPts val="0"/>
              </a:spcAft>
              <a:buNone/>
            </a:pPr>
            <a:r>
              <a:rPr lang="fr"/>
              <a:t>            	c1.retrait(10);</a:t>
            </a:r>
            <a:endParaRPr/>
          </a:p>
          <a:p>
            <a:pPr indent="0" lvl="0" marL="0" rtl="0" algn="l">
              <a:spcBef>
                <a:spcPts val="0"/>
              </a:spcBef>
              <a:spcAft>
                <a:spcPts val="0"/>
              </a:spcAft>
              <a:buNone/>
            </a:pPr>
            <a:r>
              <a:rPr lang="fr"/>
              <a:t>            	ComptePremium c2 = new ComptePremium("Aly", 200);</a:t>
            </a:r>
            <a:endParaRPr/>
          </a:p>
          <a:p>
            <a:pPr indent="0" lvl="0" marL="0" rtl="0" algn="l">
              <a:spcBef>
                <a:spcPts val="0"/>
              </a:spcBef>
              <a:spcAft>
                <a:spcPts val="0"/>
              </a:spcAft>
              <a:buNone/>
            </a:pPr>
            <a:r>
              <a:rPr lang="fr"/>
              <a:t>            	comptes.Add(c2);</a:t>
            </a:r>
            <a:endParaRPr/>
          </a:p>
          <a:p>
            <a:pPr indent="0" lvl="0" marL="0" rtl="0" algn="l">
              <a:spcBef>
                <a:spcPts val="0"/>
              </a:spcBef>
              <a:spcAft>
                <a:spcPts val="0"/>
              </a:spcAft>
              <a:buNone/>
            </a:pPr>
            <a:r>
              <a:rPr lang="fr"/>
              <a:t>            	c2.retrait(300);</a:t>
            </a:r>
            <a:endParaRPr/>
          </a:p>
          <a:p>
            <a:pPr indent="0" lvl="0" marL="0" rtl="0" algn="l">
              <a:spcBef>
                <a:spcPts val="0"/>
              </a:spcBef>
              <a:spcAft>
                <a:spcPts val="0"/>
              </a:spcAft>
              <a:buNone/>
            </a:pPr>
            <a:r>
              <a:rPr lang="fr"/>
              <a:t>        	}catch(DecouvertException de)</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de.DisplayError();</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finally</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foreach(Compte c in comptes)</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Console.WriteLine($"{c.Titulaire} -&gt; solde : {c.Solde}");</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Console.ReadKey(true);</a:t>
            </a:r>
            <a:endParaRPr/>
          </a:p>
          <a:p>
            <a:pPr indent="0" lvl="0" marL="0" rtl="0" algn="l">
              <a:spcBef>
                <a:spcPts val="0"/>
              </a:spcBef>
              <a:spcAft>
                <a:spcPts val="0"/>
              </a:spcAft>
              <a:buNone/>
            </a:pPr>
            <a:r>
              <a:rPr lang="f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microsoft.com/fr-fr/dotnet/core/introduction"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tnet.microsoft.com/downloa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zure.microsoft.com/fr-fr/services/cognitive-services/speech-services/" TargetMode="External"/><Relationship Id="rId4" Type="http://schemas.openxmlformats.org/officeDocument/2006/relationships/hyperlink" Target="https://docs.microsoft.com/fr-fr/azure/cognitive-services/speech-service/" TargetMode="External"/><Relationship Id="rId5" Type="http://schemas.openxmlformats.org/officeDocument/2006/relationships/hyperlink" Target="https://docs.microsoft.com/fr-fr/azure/cognitive-services/speech-service/get-started-speech-to-text?tabs=script%2Cbrowser%2Cwindowsinstall&amp;pivots=programming-language-cshar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3.png"/><Relationship Id="rId10" Type="http://schemas.openxmlformats.org/officeDocument/2006/relationships/image" Target="../media/image40.png"/><Relationship Id="rId9" Type="http://schemas.openxmlformats.org/officeDocument/2006/relationships/image" Target="../media/image39.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4.png"/><Relationship Id="rId8"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Cours C#</a:t>
            </a:r>
            <a:endParaRPr/>
          </a:p>
        </p:txBody>
      </p:sp>
      <p:sp>
        <p:nvSpPr>
          <p:cNvPr id="86" name="Google Shape;86;p13"/>
          <p:cNvSpPr txBox="1"/>
          <p:nvPr>
            <p:ph idx="1" type="subTitle"/>
          </p:nvPr>
        </p:nvSpPr>
        <p:spPr>
          <a:xfrm>
            <a:off x="863088" y="40891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CFA Insta promotion 2021</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Exercice</a:t>
            </a:r>
            <a:endParaRPr/>
          </a:p>
        </p:txBody>
      </p:sp>
      <p:sp>
        <p:nvSpPr>
          <p:cNvPr id="150" name="Google Shape;150;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Modifier la </a:t>
            </a:r>
            <a:r>
              <a:rPr lang="fr"/>
              <a:t>méthode </a:t>
            </a:r>
            <a:r>
              <a:rPr b="1" i="1" lang="fr"/>
              <a:t>depot </a:t>
            </a:r>
            <a:r>
              <a:rPr lang="fr"/>
              <a:t>de la classe </a:t>
            </a:r>
            <a:r>
              <a:rPr b="1" lang="fr"/>
              <a:t>Compte </a:t>
            </a:r>
            <a:r>
              <a:rPr lang="fr"/>
              <a:t>en ajoutant l’identifier virtual.</a:t>
            </a:r>
            <a:endParaRPr/>
          </a:p>
          <a:p>
            <a:pPr indent="-342900" lvl="0" marL="457200" rtl="0" algn="l">
              <a:spcBef>
                <a:spcPts val="0"/>
              </a:spcBef>
              <a:spcAft>
                <a:spcPts val="0"/>
              </a:spcAft>
              <a:buSzPts val="1800"/>
              <a:buChar char="-"/>
            </a:pPr>
            <a:r>
              <a:rPr lang="fr"/>
              <a:t>Créer une class </a:t>
            </a:r>
            <a:r>
              <a:rPr b="1" lang="fr"/>
              <a:t>CompteEpargne </a:t>
            </a:r>
            <a:r>
              <a:rPr lang="fr"/>
              <a:t>qui hérite de la class </a:t>
            </a:r>
            <a:r>
              <a:rPr b="1" lang="fr"/>
              <a:t>Compte</a:t>
            </a:r>
            <a:r>
              <a:rPr lang="fr"/>
              <a:t>.</a:t>
            </a:r>
            <a:endParaRPr/>
          </a:p>
          <a:p>
            <a:pPr indent="-342900" lvl="0" marL="457200" rtl="0" algn="l">
              <a:spcBef>
                <a:spcPts val="0"/>
              </a:spcBef>
              <a:spcAft>
                <a:spcPts val="0"/>
              </a:spcAft>
              <a:buSzPts val="1800"/>
              <a:buChar char="-"/>
            </a:pPr>
            <a:r>
              <a:rPr lang="fr"/>
              <a:t>Ajouter un attribut </a:t>
            </a:r>
            <a:r>
              <a:rPr b="1" i="1" lang="fr"/>
              <a:t>double tauxInteret</a:t>
            </a:r>
            <a:r>
              <a:rPr lang="fr"/>
              <a:t> à la class </a:t>
            </a:r>
            <a:r>
              <a:rPr b="1" lang="fr"/>
              <a:t>CompteEpargne</a:t>
            </a:r>
            <a:r>
              <a:rPr lang="fr"/>
              <a:t>.</a:t>
            </a:r>
            <a:endParaRPr/>
          </a:p>
          <a:p>
            <a:pPr indent="-342900" lvl="0" marL="457200" rtl="0" algn="l">
              <a:spcBef>
                <a:spcPts val="0"/>
              </a:spcBef>
              <a:spcAft>
                <a:spcPts val="0"/>
              </a:spcAft>
              <a:buSzPts val="1800"/>
              <a:buChar char="-"/>
            </a:pPr>
            <a:r>
              <a:rPr lang="fr"/>
              <a:t>Faire un constructeur qui met le taux d’interet à 10 par défaut.</a:t>
            </a:r>
            <a:endParaRPr/>
          </a:p>
          <a:p>
            <a:pPr indent="-342900" lvl="0" marL="457200" rtl="0" algn="l">
              <a:spcBef>
                <a:spcPts val="0"/>
              </a:spcBef>
              <a:spcAft>
                <a:spcPts val="0"/>
              </a:spcAft>
              <a:buSzPts val="1800"/>
              <a:buChar char="-"/>
            </a:pPr>
            <a:r>
              <a:rPr lang="fr"/>
              <a:t>Surcharger la méthode </a:t>
            </a:r>
            <a:r>
              <a:rPr b="1" i="1" lang="fr"/>
              <a:t>depot </a:t>
            </a:r>
            <a:r>
              <a:rPr lang="fr"/>
              <a:t>de la class </a:t>
            </a:r>
            <a:r>
              <a:rPr b="1" lang="fr"/>
              <a:t>CompteEpargne </a:t>
            </a:r>
            <a:r>
              <a:rPr lang="fr"/>
              <a:t>pour ajouter le taux à la somme déposée.</a:t>
            </a:r>
            <a:endParaRPr/>
          </a:p>
          <a:p>
            <a:pPr indent="-342900" lvl="0" marL="457200" rtl="0" algn="l">
              <a:spcBef>
                <a:spcPts val="0"/>
              </a:spcBef>
              <a:spcAft>
                <a:spcPts val="0"/>
              </a:spcAft>
              <a:buSzPts val="1800"/>
              <a:buChar char="-"/>
            </a:pPr>
            <a:r>
              <a:rPr lang="fr"/>
              <a:t>Tester la class et la méthode dans la méthode </a:t>
            </a:r>
            <a:r>
              <a:rPr b="1" i="1" lang="fr"/>
              <a:t>main </a:t>
            </a:r>
            <a:r>
              <a:rPr lang="fr"/>
              <a:t>du programme.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Effect filter="fade" transition="in">
                                      <p:cBhvr>
                                        <p:cTn dur="1000"/>
                                        <p:tgtEl>
                                          <p:spTgt spid="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animEffect filter="fade" transition="in">
                                      <p:cBhvr>
                                        <p:cTn dur="1000"/>
                                        <p:tgtEl>
                                          <p:spTgt spid="1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animEffect filter="fade" transition="in">
                                      <p:cBhvr>
                                        <p:cTn dur="1000"/>
                                        <p:tgtEl>
                                          <p:spTgt spid="1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3" st="3"/>
                                            </p:txEl>
                                          </p:spTgt>
                                        </p:tgtEl>
                                        <p:attrNameLst>
                                          <p:attrName>style.visibility</p:attrName>
                                        </p:attrNameLst>
                                      </p:cBhvr>
                                      <p:to>
                                        <p:strVal val="visible"/>
                                      </p:to>
                                    </p:set>
                                    <p:animEffect filter="fade" transition="in">
                                      <p:cBhvr>
                                        <p:cTn dur="1000"/>
                                        <p:tgtEl>
                                          <p:spTgt spid="1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4" st="4"/>
                                            </p:txEl>
                                          </p:spTgt>
                                        </p:tgtEl>
                                        <p:attrNameLst>
                                          <p:attrName>style.visibility</p:attrName>
                                        </p:attrNameLst>
                                      </p:cBhvr>
                                      <p:to>
                                        <p:strVal val="visible"/>
                                      </p:to>
                                    </p:set>
                                    <p:animEffect filter="fade" transition="in">
                                      <p:cBhvr>
                                        <p:cTn dur="1000"/>
                                        <p:tgtEl>
                                          <p:spTgt spid="1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5" st="5"/>
                                            </p:txEl>
                                          </p:spTgt>
                                        </p:tgtEl>
                                        <p:attrNameLst>
                                          <p:attrName>style.visibility</p:attrName>
                                        </p:attrNameLst>
                                      </p:cBhvr>
                                      <p:to>
                                        <p:strVal val="visible"/>
                                      </p:to>
                                    </p:set>
                                    <p:animEffect filter="fade" transition="in">
                                      <p:cBhvr>
                                        <p:cTn dur="1000"/>
                                        <p:tgtEl>
                                          <p:spTgt spid="15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Threads</a:t>
            </a:r>
            <a:endParaRPr/>
          </a:p>
        </p:txBody>
      </p:sp>
      <p:sp>
        <p:nvSpPr>
          <p:cNvPr id="156" name="Google Shape;156;p23"/>
          <p:cNvSpPr txBox="1"/>
          <p:nvPr>
            <p:ph idx="1" type="body"/>
          </p:nvPr>
        </p:nvSpPr>
        <p:spPr>
          <a:xfrm>
            <a:off x="131550" y="1017800"/>
            <a:ext cx="8880900" cy="50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En programmation pure, on ne parle plus de tâches, mais de threads ou de processus.</a:t>
            </a:r>
            <a:endParaRPr/>
          </a:p>
        </p:txBody>
      </p:sp>
      <p:sp>
        <p:nvSpPr>
          <p:cNvPr id="157" name="Google Shape;157;p23"/>
          <p:cNvSpPr txBox="1"/>
          <p:nvPr/>
        </p:nvSpPr>
        <p:spPr>
          <a:xfrm>
            <a:off x="0" y="1520600"/>
            <a:ext cx="5285700" cy="3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public static void Main()</a:t>
            </a:r>
            <a:endParaRPr/>
          </a:p>
          <a:p>
            <a:pPr indent="0" lvl="0" marL="0" rtl="0" algn="l">
              <a:spcBef>
                <a:spcPts val="0"/>
              </a:spcBef>
              <a:spcAft>
                <a:spcPts val="0"/>
              </a:spcAft>
              <a:buNone/>
            </a:pPr>
            <a:r>
              <a:rPr lang="fr"/>
              <a:t>{</a:t>
            </a:r>
            <a:endParaRPr/>
          </a:p>
          <a:p>
            <a:pPr indent="0" lvl="0" marL="0" rtl="0" algn="l">
              <a:spcBef>
                <a:spcPts val="0"/>
              </a:spcBef>
              <a:spcAft>
                <a:spcPts val="0"/>
              </a:spcAft>
              <a:buNone/>
            </a:pPr>
            <a:r>
              <a:rPr lang="fr"/>
              <a:t>        	</a:t>
            </a:r>
            <a:r>
              <a:rPr lang="fr">
                <a:solidFill>
                  <a:srgbClr val="6AA84F"/>
                </a:solidFill>
              </a:rPr>
              <a:t>// Déclaration du thread</a:t>
            </a:r>
            <a:endParaRPr>
              <a:solidFill>
                <a:srgbClr val="6AA84F"/>
              </a:solidFill>
            </a:endParaRPr>
          </a:p>
          <a:p>
            <a:pPr indent="0" lvl="0" marL="0" rtl="0" algn="l">
              <a:spcBef>
                <a:spcPts val="0"/>
              </a:spcBef>
              <a:spcAft>
                <a:spcPts val="0"/>
              </a:spcAft>
              <a:buNone/>
            </a:pPr>
            <a:r>
              <a:rPr lang="fr"/>
              <a:t>        	Thread myThread;</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a:t>
            </a:r>
            <a:r>
              <a:rPr lang="fr">
                <a:solidFill>
                  <a:srgbClr val="6AA84F"/>
                </a:solidFill>
              </a:rPr>
              <a:t>// Instanciation du thread, on spécifie dans le</a:t>
            </a:r>
            <a:endParaRPr>
              <a:solidFill>
                <a:srgbClr val="6AA84F"/>
              </a:solidFill>
            </a:endParaRPr>
          </a:p>
          <a:p>
            <a:pPr indent="0" lvl="0" marL="0" rtl="0" algn="l">
              <a:spcBef>
                <a:spcPts val="0"/>
              </a:spcBef>
              <a:spcAft>
                <a:spcPts val="0"/>
              </a:spcAft>
              <a:buNone/>
            </a:pPr>
            <a:r>
              <a:rPr lang="fr">
                <a:solidFill>
                  <a:srgbClr val="6AA84F"/>
                </a:solidFill>
              </a:rPr>
              <a:t>        	// délégué ThreadStart le nom de la méthode qui</a:t>
            </a:r>
            <a:endParaRPr>
              <a:solidFill>
                <a:srgbClr val="6AA84F"/>
              </a:solidFill>
            </a:endParaRPr>
          </a:p>
          <a:p>
            <a:pPr indent="0" lvl="0" marL="0" rtl="0" algn="l">
              <a:spcBef>
                <a:spcPts val="0"/>
              </a:spcBef>
              <a:spcAft>
                <a:spcPts val="0"/>
              </a:spcAft>
              <a:buNone/>
            </a:pPr>
            <a:r>
              <a:rPr lang="fr">
                <a:solidFill>
                  <a:srgbClr val="6AA84F"/>
                </a:solidFill>
              </a:rPr>
              <a:t>        	// sera exécutée lorsque l'on appele la méthode</a:t>
            </a:r>
            <a:endParaRPr>
              <a:solidFill>
                <a:srgbClr val="6AA84F"/>
              </a:solidFill>
            </a:endParaRPr>
          </a:p>
          <a:p>
            <a:pPr indent="0" lvl="0" marL="0" rtl="0" algn="l">
              <a:spcBef>
                <a:spcPts val="0"/>
              </a:spcBef>
              <a:spcAft>
                <a:spcPts val="0"/>
              </a:spcAft>
              <a:buNone/>
            </a:pPr>
            <a:r>
              <a:rPr lang="fr">
                <a:solidFill>
                  <a:srgbClr val="6AA84F"/>
                </a:solidFill>
              </a:rPr>
              <a:t>        	// Start() de notre thread.</a:t>
            </a:r>
            <a:endParaRPr>
              <a:solidFill>
                <a:srgbClr val="6AA84F"/>
              </a:solidFill>
            </a:endParaRPr>
          </a:p>
          <a:p>
            <a:pPr indent="0" lvl="0" marL="0" rtl="0" algn="l">
              <a:spcBef>
                <a:spcPts val="0"/>
              </a:spcBef>
              <a:spcAft>
                <a:spcPts val="0"/>
              </a:spcAft>
              <a:buNone/>
            </a:pPr>
            <a:r>
              <a:rPr lang="fr"/>
              <a:t>        	myThread = new Thread(new ThreadStart(ThreadLoop));</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a:t>
            </a:r>
            <a:r>
              <a:rPr lang="fr">
                <a:solidFill>
                  <a:srgbClr val="6AA84F"/>
                </a:solidFill>
              </a:rPr>
              <a:t>// Lancement du thread</a:t>
            </a:r>
            <a:endParaRPr>
              <a:solidFill>
                <a:srgbClr val="6AA84F"/>
              </a:solidFill>
            </a:endParaRPr>
          </a:p>
          <a:p>
            <a:pPr indent="0" lvl="0" marL="0" rtl="0" algn="l">
              <a:spcBef>
                <a:spcPts val="0"/>
              </a:spcBef>
              <a:spcAft>
                <a:spcPts val="0"/>
              </a:spcAft>
              <a:buNone/>
            </a:pPr>
            <a:r>
              <a:rPr lang="fr"/>
              <a:t>        	myThread.Start();</a:t>
            </a:r>
            <a:endParaRPr/>
          </a:p>
          <a:p>
            <a:pPr indent="0" lvl="0" marL="0" rtl="0" algn="l">
              <a:spcBef>
                <a:spcPts val="0"/>
              </a:spcBef>
              <a:spcAft>
                <a:spcPts val="0"/>
              </a:spcAft>
              <a:buNone/>
            </a:pPr>
            <a:r>
              <a:rPr lang="fr"/>
              <a:t>}</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a:t>
            </a:r>
            <a:endParaRPr/>
          </a:p>
        </p:txBody>
      </p:sp>
      <p:sp>
        <p:nvSpPr>
          <p:cNvPr id="158" name="Google Shape;158;p23"/>
          <p:cNvSpPr txBox="1"/>
          <p:nvPr/>
        </p:nvSpPr>
        <p:spPr>
          <a:xfrm>
            <a:off x="5182250" y="1672250"/>
            <a:ext cx="3907800" cy="3118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6AA84F"/>
                </a:solidFill>
              </a:rPr>
              <a:t>// C'est ici qu'il faudra faire notre travail.</a:t>
            </a:r>
            <a:endParaRPr>
              <a:solidFill>
                <a:srgbClr val="6AA84F"/>
              </a:solidFill>
            </a:endParaRPr>
          </a:p>
          <a:p>
            <a:pPr indent="0" lvl="0" marL="0" rtl="0" algn="l">
              <a:spcBef>
                <a:spcPts val="0"/>
              </a:spcBef>
              <a:spcAft>
                <a:spcPts val="0"/>
              </a:spcAft>
              <a:buNone/>
            </a:pPr>
            <a:r>
              <a:rPr lang="fr"/>
              <a:t>public static void ThreadLoop()</a:t>
            </a:r>
            <a:endParaRPr/>
          </a:p>
          <a:p>
            <a:pPr indent="0" lvl="0" marL="0" rtl="0" algn="l">
              <a:spcBef>
                <a:spcPts val="0"/>
              </a:spcBef>
              <a:spcAft>
                <a:spcPts val="0"/>
              </a:spcAft>
              <a:buNone/>
            </a:pPr>
            <a:r>
              <a:rPr lang="fr"/>
              <a:t>{</a:t>
            </a:r>
            <a:endParaRPr/>
          </a:p>
          <a:p>
            <a:pPr indent="0" lvl="0" marL="0" rtl="0" algn="l">
              <a:spcBef>
                <a:spcPts val="0"/>
              </a:spcBef>
              <a:spcAft>
                <a:spcPts val="0"/>
              </a:spcAft>
              <a:buNone/>
            </a:pPr>
            <a:r>
              <a:rPr lang="fr"/>
              <a:t>        	</a:t>
            </a:r>
            <a:r>
              <a:rPr lang="fr">
                <a:solidFill>
                  <a:srgbClr val="6AA84F"/>
                </a:solidFill>
              </a:rPr>
              <a:t>// Tant que le thread n'est pas tué</a:t>
            </a:r>
            <a:endParaRPr>
              <a:solidFill>
                <a:srgbClr val="6AA84F"/>
              </a:solidFill>
            </a:endParaRPr>
          </a:p>
          <a:p>
            <a:pPr indent="0" lvl="0" marL="0" rtl="0" algn="l">
              <a:spcBef>
                <a:spcPts val="0"/>
              </a:spcBef>
              <a:spcAft>
                <a:spcPts val="0"/>
              </a:spcAft>
              <a:buNone/>
            </a:pPr>
            <a:r>
              <a:rPr lang="fr">
                <a:solidFill>
                  <a:srgbClr val="6AA84F"/>
                </a:solidFill>
              </a:rPr>
              <a:t>        	</a:t>
            </a:r>
            <a:r>
              <a:rPr lang="fr"/>
              <a:t>while (Thread.CurrentThread.IsAlive)</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a:t>
            </a:r>
            <a:r>
              <a:rPr lang="fr">
                <a:solidFill>
                  <a:srgbClr val="6AA84F"/>
                </a:solidFill>
              </a:rPr>
              <a:t>// Attente de 500 ms</a:t>
            </a:r>
            <a:endParaRPr>
              <a:solidFill>
                <a:srgbClr val="6AA84F"/>
              </a:solidFill>
            </a:endParaRPr>
          </a:p>
          <a:p>
            <a:pPr indent="0" lvl="0" marL="0" rtl="0" algn="l">
              <a:spcBef>
                <a:spcPts val="0"/>
              </a:spcBef>
              <a:spcAft>
                <a:spcPts val="0"/>
              </a:spcAft>
              <a:buNone/>
            </a:pPr>
            <a:r>
              <a:rPr lang="fr">
                <a:solidFill>
                  <a:srgbClr val="6AA84F"/>
                </a:solidFill>
              </a:rPr>
              <a:t>            	</a:t>
            </a:r>
            <a:r>
              <a:rPr lang="fr"/>
              <a:t>Thread.Sleep(500);</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a:t>
            </a:r>
            <a:r>
              <a:rPr lang="fr">
                <a:solidFill>
                  <a:srgbClr val="6AA84F"/>
                </a:solidFill>
              </a:rPr>
              <a:t>// Affichage dans la console</a:t>
            </a:r>
            <a:endParaRPr>
              <a:solidFill>
                <a:srgbClr val="6AA84F"/>
              </a:solidFill>
            </a:endParaRPr>
          </a:p>
          <a:p>
            <a:pPr indent="0" lvl="0" marL="0" rtl="0" algn="l">
              <a:spcBef>
                <a:spcPts val="0"/>
              </a:spcBef>
              <a:spcAft>
                <a:spcPts val="0"/>
              </a:spcAft>
              <a:buNone/>
            </a:pPr>
            <a:r>
              <a:rPr lang="fr">
                <a:solidFill>
                  <a:srgbClr val="6AA84F"/>
                </a:solidFill>
              </a:rPr>
              <a:t>            	</a:t>
            </a:r>
            <a:r>
              <a:rPr lang="fr"/>
              <a:t>Console.WriteLine("Je travaille...");</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Threads</a:t>
            </a:r>
            <a:endParaRPr/>
          </a:p>
          <a:p>
            <a:pPr indent="0" lvl="0" marL="0" rtl="0" algn="l">
              <a:spcBef>
                <a:spcPts val="0"/>
              </a:spcBef>
              <a:spcAft>
                <a:spcPts val="0"/>
              </a:spcAft>
              <a:buNone/>
            </a:pPr>
            <a:r>
              <a:t/>
            </a:r>
            <a:endParaRPr/>
          </a:p>
        </p:txBody>
      </p:sp>
      <p:pic>
        <p:nvPicPr>
          <p:cNvPr id="164" name="Google Shape;164;p24"/>
          <p:cNvPicPr preferRelativeResize="0"/>
          <p:nvPr/>
        </p:nvPicPr>
        <p:blipFill rotWithShape="1">
          <a:blip r:embed="rId3">
            <a:alphaModFix/>
          </a:blip>
          <a:srcRect b="1670" l="1680" r="-1679" t="-1670"/>
          <a:stretch/>
        </p:blipFill>
        <p:spPr>
          <a:xfrm>
            <a:off x="428000" y="1163100"/>
            <a:ext cx="4625375" cy="3877000"/>
          </a:xfrm>
          <a:prstGeom prst="rect">
            <a:avLst/>
          </a:prstGeom>
          <a:noFill/>
          <a:ln cap="flat" cmpd="sng" w="9525">
            <a:solidFill>
              <a:schemeClr val="dk2"/>
            </a:solidFill>
            <a:prstDash val="solid"/>
            <a:round/>
            <a:headEnd len="sm" w="sm" type="none"/>
            <a:tailEnd len="sm" w="sm" type="none"/>
          </a:ln>
        </p:spPr>
      </p:pic>
      <p:pic>
        <p:nvPicPr>
          <p:cNvPr id="165" name="Google Shape;165;p24"/>
          <p:cNvPicPr preferRelativeResize="0"/>
          <p:nvPr/>
        </p:nvPicPr>
        <p:blipFill>
          <a:blip r:embed="rId4">
            <a:alphaModFix/>
          </a:blip>
          <a:stretch>
            <a:fillRect/>
          </a:stretch>
        </p:blipFill>
        <p:spPr>
          <a:xfrm>
            <a:off x="3440875" y="604250"/>
            <a:ext cx="5703124" cy="238372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Delegate</a:t>
            </a:r>
            <a:endParaRPr/>
          </a:p>
        </p:txBody>
      </p:sp>
      <p:pic>
        <p:nvPicPr>
          <p:cNvPr id="171" name="Google Shape;171;p25"/>
          <p:cNvPicPr preferRelativeResize="0"/>
          <p:nvPr/>
        </p:nvPicPr>
        <p:blipFill>
          <a:blip r:embed="rId3">
            <a:alphaModFix/>
          </a:blip>
          <a:stretch>
            <a:fillRect/>
          </a:stretch>
        </p:blipFill>
        <p:spPr>
          <a:xfrm>
            <a:off x="311700" y="1017800"/>
            <a:ext cx="4301950" cy="4069925"/>
          </a:xfrm>
          <a:prstGeom prst="rect">
            <a:avLst/>
          </a:prstGeom>
          <a:noFill/>
          <a:ln>
            <a:noFill/>
          </a:ln>
        </p:spPr>
      </p:pic>
      <p:pic>
        <p:nvPicPr>
          <p:cNvPr id="172" name="Google Shape;172;p25"/>
          <p:cNvPicPr preferRelativeResize="0"/>
          <p:nvPr/>
        </p:nvPicPr>
        <p:blipFill>
          <a:blip r:embed="rId4">
            <a:alphaModFix/>
          </a:blip>
          <a:stretch>
            <a:fillRect/>
          </a:stretch>
        </p:blipFill>
        <p:spPr>
          <a:xfrm>
            <a:off x="4613650" y="410000"/>
            <a:ext cx="4530349" cy="3512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Sauvegarde de données</a:t>
            </a:r>
            <a:endParaRPr/>
          </a:p>
        </p:txBody>
      </p:sp>
      <p:pic>
        <p:nvPicPr>
          <p:cNvPr id="178" name="Google Shape;178;p26"/>
          <p:cNvPicPr preferRelativeResize="0"/>
          <p:nvPr/>
        </p:nvPicPr>
        <p:blipFill>
          <a:blip r:embed="rId3">
            <a:alphaModFix/>
          </a:blip>
          <a:stretch>
            <a:fillRect/>
          </a:stretch>
        </p:blipFill>
        <p:spPr>
          <a:xfrm>
            <a:off x="437400" y="1102350"/>
            <a:ext cx="4282485" cy="382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Sauvegarde de données</a:t>
            </a:r>
            <a:endParaRPr/>
          </a:p>
        </p:txBody>
      </p:sp>
      <p:pic>
        <p:nvPicPr>
          <p:cNvPr id="184" name="Google Shape;184;p27"/>
          <p:cNvPicPr preferRelativeResize="0"/>
          <p:nvPr/>
        </p:nvPicPr>
        <p:blipFill>
          <a:blip r:embed="rId3">
            <a:alphaModFix/>
          </a:blip>
          <a:stretch>
            <a:fillRect/>
          </a:stretch>
        </p:blipFill>
        <p:spPr>
          <a:xfrm>
            <a:off x="842688" y="1180675"/>
            <a:ext cx="7458625" cy="355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Sauvegarde de données</a:t>
            </a:r>
            <a:endParaRPr/>
          </a:p>
        </p:txBody>
      </p:sp>
      <p:pic>
        <p:nvPicPr>
          <p:cNvPr id="190" name="Google Shape;190;p28"/>
          <p:cNvPicPr preferRelativeResize="0"/>
          <p:nvPr/>
        </p:nvPicPr>
        <p:blipFill>
          <a:blip r:embed="rId3">
            <a:alphaModFix/>
          </a:blip>
          <a:stretch>
            <a:fillRect/>
          </a:stretch>
        </p:blipFill>
        <p:spPr>
          <a:xfrm>
            <a:off x="369550" y="1143050"/>
            <a:ext cx="7473644" cy="382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Sauvegarde de données</a:t>
            </a:r>
            <a:endParaRPr/>
          </a:p>
        </p:txBody>
      </p:sp>
      <p:pic>
        <p:nvPicPr>
          <p:cNvPr id="196" name="Google Shape;196;p29"/>
          <p:cNvPicPr preferRelativeResize="0"/>
          <p:nvPr/>
        </p:nvPicPr>
        <p:blipFill>
          <a:blip r:embed="rId3">
            <a:alphaModFix/>
          </a:blip>
          <a:stretch>
            <a:fillRect/>
          </a:stretch>
        </p:blipFill>
        <p:spPr>
          <a:xfrm>
            <a:off x="637900" y="1373750"/>
            <a:ext cx="7868201" cy="2786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Design patterns </a:t>
            </a:r>
            <a:endParaRPr/>
          </a:p>
          <a:p>
            <a:pPr indent="0" lvl="0" marL="0" rtl="0" algn="l">
              <a:spcBef>
                <a:spcPts val="0"/>
              </a:spcBef>
              <a:spcAft>
                <a:spcPts val="0"/>
              </a:spcAft>
              <a:buNone/>
            </a:pPr>
            <a:r>
              <a:rPr lang="fr" sz="2800"/>
              <a:t>(patrons de conception)</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1"/>
          <p:cNvPicPr preferRelativeResize="0"/>
          <p:nvPr/>
        </p:nvPicPr>
        <p:blipFill>
          <a:blip r:embed="rId3">
            <a:alphaModFix/>
          </a:blip>
          <a:stretch>
            <a:fillRect/>
          </a:stretch>
        </p:blipFill>
        <p:spPr>
          <a:xfrm>
            <a:off x="1349148" y="0"/>
            <a:ext cx="3911504" cy="5143499"/>
          </a:xfrm>
          <a:prstGeom prst="rect">
            <a:avLst/>
          </a:prstGeom>
          <a:noFill/>
          <a:ln>
            <a:noFill/>
          </a:ln>
        </p:spPr>
      </p:pic>
      <p:pic>
        <p:nvPicPr>
          <p:cNvPr id="207" name="Google Shape;207;p31"/>
          <p:cNvPicPr preferRelativeResize="0"/>
          <p:nvPr/>
        </p:nvPicPr>
        <p:blipFill>
          <a:blip r:embed="rId4">
            <a:alphaModFix/>
          </a:blip>
          <a:stretch>
            <a:fillRect/>
          </a:stretch>
        </p:blipFill>
        <p:spPr>
          <a:xfrm>
            <a:off x="5260654" y="0"/>
            <a:ext cx="3883342" cy="5143500"/>
          </a:xfrm>
          <a:prstGeom prst="rect">
            <a:avLst/>
          </a:prstGeom>
          <a:noFill/>
          <a:ln>
            <a:noFill/>
          </a:ln>
        </p:spPr>
      </p:pic>
      <p:sp>
        <p:nvSpPr>
          <p:cNvPr id="208" name="Google Shape;208;p31"/>
          <p:cNvSpPr txBox="1"/>
          <p:nvPr/>
        </p:nvSpPr>
        <p:spPr>
          <a:xfrm>
            <a:off x="115750" y="101475"/>
            <a:ext cx="1013100" cy="45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Roboto"/>
                <a:ea typeface="Roboto"/>
                <a:cs typeface="Roboto"/>
                <a:sym typeface="Roboto"/>
              </a:rPr>
              <a:t>Design</a:t>
            </a:r>
            <a:endParaRPr>
              <a:latin typeface="Roboto"/>
              <a:ea typeface="Roboto"/>
              <a:cs typeface="Roboto"/>
              <a:sym typeface="Roboto"/>
            </a:endParaRPr>
          </a:p>
          <a:p>
            <a:pPr indent="0" lvl="0" marL="0" rtl="0" algn="l">
              <a:spcBef>
                <a:spcPts val="0"/>
              </a:spcBef>
              <a:spcAft>
                <a:spcPts val="0"/>
              </a:spcAft>
              <a:buNone/>
            </a:pPr>
            <a:r>
              <a:rPr lang="fr">
                <a:latin typeface="Roboto"/>
                <a:ea typeface="Roboto"/>
                <a:cs typeface="Roboto"/>
                <a:sym typeface="Roboto"/>
              </a:rPr>
              <a:t>Patterns</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Présentation .Net</a:t>
            </a:r>
            <a:endParaRPr/>
          </a:p>
        </p:txBody>
      </p:sp>
      <p:sp>
        <p:nvSpPr>
          <p:cNvPr id="92" name="Google Shape;92;p14"/>
          <p:cNvSpPr txBox="1"/>
          <p:nvPr>
            <p:ph idx="1" type="body"/>
          </p:nvPr>
        </p:nvSpPr>
        <p:spPr>
          <a:xfrm>
            <a:off x="311700" y="1229875"/>
            <a:ext cx="8520600" cy="231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u="sng">
                <a:solidFill>
                  <a:schemeClr val="hlink"/>
                </a:solidFill>
                <a:hlinkClick r:id="rId3"/>
              </a:rPr>
              <a:t>https://docs.microsoft.com/fr-fr/dotnet/core/introduction</a:t>
            </a:r>
            <a:endParaRPr/>
          </a:p>
          <a:p>
            <a:pPr indent="0" lvl="0" marL="0" rtl="0" algn="l">
              <a:spcBef>
                <a:spcPts val="1600"/>
              </a:spcBef>
              <a:spcAft>
                <a:spcPts val="1600"/>
              </a:spcAft>
              <a:buNone/>
            </a:pPr>
            <a:r>
              <a:t/>
            </a:r>
            <a:endParaRPr/>
          </a:p>
        </p:txBody>
      </p:sp>
      <p:pic>
        <p:nvPicPr>
          <p:cNvPr id="93" name="Google Shape;93;p14"/>
          <p:cNvPicPr preferRelativeResize="0"/>
          <p:nvPr/>
        </p:nvPicPr>
        <p:blipFill>
          <a:blip r:embed="rId4">
            <a:alphaModFix/>
          </a:blip>
          <a:stretch>
            <a:fillRect/>
          </a:stretch>
        </p:blipFill>
        <p:spPr>
          <a:xfrm>
            <a:off x="311700" y="1783496"/>
            <a:ext cx="5603676" cy="2645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Design pattern : Singleton</a:t>
            </a:r>
            <a:endParaRPr/>
          </a:p>
        </p:txBody>
      </p:sp>
      <p:pic>
        <p:nvPicPr>
          <p:cNvPr id="214" name="Google Shape;214;p32"/>
          <p:cNvPicPr preferRelativeResize="0"/>
          <p:nvPr/>
        </p:nvPicPr>
        <p:blipFill>
          <a:blip r:embed="rId3">
            <a:alphaModFix/>
          </a:blip>
          <a:stretch>
            <a:fillRect/>
          </a:stretch>
        </p:blipFill>
        <p:spPr>
          <a:xfrm>
            <a:off x="444650" y="1017800"/>
            <a:ext cx="6787534" cy="3820900"/>
          </a:xfrm>
          <a:prstGeom prst="rect">
            <a:avLst/>
          </a:prstGeom>
          <a:noFill/>
          <a:ln>
            <a:noFill/>
          </a:ln>
        </p:spPr>
      </p:pic>
      <p:sp>
        <p:nvSpPr>
          <p:cNvPr id="215" name="Google Shape;215;p32"/>
          <p:cNvSpPr/>
          <p:nvPr/>
        </p:nvSpPr>
        <p:spPr>
          <a:xfrm>
            <a:off x="488200" y="2660550"/>
            <a:ext cx="2006700" cy="28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Design pattern : Factory</a:t>
            </a:r>
            <a:endParaRPr/>
          </a:p>
        </p:txBody>
      </p:sp>
      <p:pic>
        <p:nvPicPr>
          <p:cNvPr id="221" name="Google Shape;221;p33"/>
          <p:cNvPicPr preferRelativeResize="0"/>
          <p:nvPr/>
        </p:nvPicPr>
        <p:blipFill>
          <a:blip r:embed="rId3">
            <a:alphaModFix/>
          </a:blip>
          <a:stretch>
            <a:fillRect/>
          </a:stretch>
        </p:blipFill>
        <p:spPr>
          <a:xfrm>
            <a:off x="311700" y="1170200"/>
            <a:ext cx="4762500" cy="3181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Design pattern : </a:t>
            </a:r>
            <a:r>
              <a:rPr lang="fr"/>
              <a:t>Strategy</a:t>
            </a:r>
            <a:endParaRPr/>
          </a:p>
        </p:txBody>
      </p:sp>
      <p:pic>
        <p:nvPicPr>
          <p:cNvPr id="227" name="Google Shape;227;p34"/>
          <p:cNvPicPr preferRelativeResize="0"/>
          <p:nvPr/>
        </p:nvPicPr>
        <p:blipFill>
          <a:blip r:embed="rId3">
            <a:alphaModFix/>
          </a:blip>
          <a:stretch>
            <a:fillRect/>
          </a:stretch>
        </p:blipFill>
        <p:spPr>
          <a:xfrm>
            <a:off x="113425" y="1423475"/>
            <a:ext cx="8679898" cy="34929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Design pattern : Observer</a:t>
            </a:r>
            <a:endParaRPr/>
          </a:p>
        </p:txBody>
      </p:sp>
      <p:pic>
        <p:nvPicPr>
          <p:cNvPr id="233" name="Google Shape;233;p35"/>
          <p:cNvPicPr preferRelativeResize="0"/>
          <p:nvPr/>
        </p:nvPicPr>
        <p:blipFill>
          <a:blip r:embed="rId3">
            <a:alphaModFix/>
          </a:blip>
          <a:stretch>
            <a:fillRect/>
          </a:stretch>
        </p:blipFill>
        <p:spPr>
          <a:xfrm>
            <a:off x="192675" y="1230575"/>
            <a:ext cx="8001000" cy="365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Design pattern : Builder</a:t>
            </a:r>
            <a:endParaRPr/>
          </a:p>
        </p:txBody>
      </p:sp>
      <p:pic>
        <p:nvPicPr>
          <p:cNvPr id="239" name="Google Shape;239;p36"/>
          <p:cNvPicPr preferRelativeResize="0"/>
          <p:nvPr/>
        </p:nvPicPr>
        <p:blipFill>
          <a:blip r:embed="rId3">
            <a:alphaModFix/>
          </a:blip>
          <a:stretch>
            <a:fillRect/>
          </a:stretch>
        </p:blipFill>
        <p:spPr>
          <a:xfrm>
            <a:off x="414100" y="1190350"/>
            <a:ext cx="3724275" cy="3028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Design pattern : Adapter</a:t>
            </a:r>
            <a:endParaRPr/>
          </a:p>
        </p:txBody>
      </p:sp>
      <p:pic>
        <p:nvPicPr>
          <p:cNvPr id="245" name="Google Shape;245;p37"/>
          <p:cNvPicPr preferRelativeResize="0"/>
          <p:nvPr/>
        </p:nvPicPr>
        <p:blipFill>
          <a:blip r:embed="rId3">
            <a:alphaModFix/>
          </a:blip>
          <a:stretch>
            <a:fillRect/>
          </a:stretch>
        </p:blipFill>
        <p:spPr>
          <a:xfrm>
            <a:off x="311700" y="1200400"/>
            <a:ext cx="5391150" cy="285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Design pattern : State</a:t>
            </a:r>
            <a:endParaRPr/>
          </a:p>
        </p:txBody>
      </p:sp>
      <p:pic>
        <p:nvPicPr>
          <p:cNvPr id="251" name="Google Shape;251;p38"/>
          <p:cNvPicPr preferRelativeResize="0"/>
          <p:nvPr/>
        </p:nvPicPr>
        <p:blipFill>
          <a:blip r:embed="rId3">
            <a:alphaModFix/>
          </a:blip>
          <a:stretch>
            <a:fillRect/>
          </a:stretch>
        </p:blipFill>
        <p:spPr>
          <a:xfrm>
            <a:off x="434225" y="1311125"/>
            <a:ext cx="5715000" cy="2800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Projet Voice Assistant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Projet Voice Assistant</a:t>
            </a:r>
            <a:endParaRPr/>
          </a:p>
        </p:txBody>
      </p:sp>
      <p:sp>
        <p:nvSpPr>
          <p:cNvPr id="262" name="Google Shape;262;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Context</a:t>
            </a:r>
            <a:endParaRPr/>
          </a:p>
          <a:p>
            <a:pPr indent="-342900" lvl="0" marL="457200" rtl="0" algn="l">
              <a:spcBef>
                <a:spcPts val="0"/>
              </a:spcBef>
              <a:spcAft>
                <a:spcPts val="0"/>
              </a:spcAft>
              <a:buSzPts val="1800"/>
              <a:buChar char="-"/>
            </a:pPr>
            <a:r>
              <a:rPr lang="fr"/>
              <a:t>Analyse fonctionnelle</a:t>
            </a:r>
            <a:endParaRPr/>
          </a:p>
          <a:p>
            <a:pPr indent="-342900" lvl="0" marL="457200" rtl="0" algn="l">
              <a:spcBef>
                <a:spcPts val="0"/>
              </a:spcBef>
              <a:spcAft>
                <a:spcPts val="0"/>
              </a:spcAft>
              <a:buSzPts val="1800"/>
              <a:buChar char="-"/>
            </a:pPr>
            <a:r>
              <a:rPr lang="fr"/>
              <a:t>Analyse conceptuelle</a:t>
            </a:r>
            <a:endParaRPr/>
          </a:p>
          <a:p>
            <a:pPr indent="-342900" lvl="0" marL="457200" rtl="0" algn="l">
              <a:spcBef>
                <a:spcPts val="0"/>
              </a:spcBef>
              <a:spcAft>
                <a:spcPts val="0"/>
              </a:spcAft>
              <a:buSzPts val="1800"/>
              <a:buChar char="-"/>
            </a:pPr>
            <a:r>
              <a:rPr lang="fr"/>
              <a:t>Méthodologie</a:t>
            </a:r>
            <a:endParaRPr/>
          </a:p>
          <a:p>
            <a:pPr indent="-342900" lvl="0" marL="457200" rtl="0" algn="l">
              <a:spcBef>
                <a:spcPts val="0"/>
              </a:spcBef>
              <a:spcAft>
                <a:spcPts val="0"/>
              </a:spcAft>
              <a:buSzPts val="1800"/>
              <a:buChar char="-"/>
            </a:pPr>
            <a:r>
              <a:rPr lang="fr"/>
              <a:t>Realisation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Projet Voice Assistant - Context</a:t>
            </a:r>
            <a:endParaRPr/>
          </a:p>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383900" y="1180275"/>
            <a:ext cx="2525051" cy="1403150"/>
          </a:xfrm>
          <a:prstGeom prst="rect">
            <a:avLst/>
          </a:prstGeom>
          <a:noFill/>
          <a:ln>
            <a:noFill/>
          </a:ln>
        </p:spPr>
      </p:pic>
      <p:pic>
        <p:nvPicPr>
          <p:cNvPr id="269" name="Google Shape;269;p41"/>
          <p:cNvPicPr preferRelativeResize="0"/>
          <p:nvPr/>
        </p:nvPicPr>
        <p:blipFill>
          <a:blip r:embed="rId4">
            <a:alphaModFix/>
          </a:blip>
          <a:stretch>
            <a:fillRect/>
          </a:stretch>
        </p:blipFill>
        <p:spPr>
          <a:xfrm>
            <a:off x="3061351" y="1170200"/>
            <a:ext cx="3905250" cy="1171575"/>
          </a:xfrm>
          <a:prstGeom prst="rect">
            <a:avLst/>
          </a:prstGeom>
          <a:noFill/>
          <a:ln>
            <a:noFill/>
          </a:ln>
        </p:spPr>
      </p:pic>
      <p:pic>
        <p:nvPicPr>
          <p:cNvPr id="270" name="Google Shape;270;p41"/>
          <p:cNvPicPr preferRelativeResize="0"/>
          <p:nvPr/>
        </p:nvPicPr>
        <p:blipFill>
          <a:blip r:embed="rId5">
            <a:alphaModFix/>
          </a:blip>
          <a:stretch>
            <a:fillRect/>
          </a:stretch>
        </p:blipFill>
        <p:spPr>
          <a:xfrm>
            <a:off x="383900" y="2745896"/>
            <a:ext cx="2525049" cy="1895779"/>
          </a:xfrm>
          <a:prstGeom prst="rect">
            <a:avLst/>
          </a:prstGeom>
          <a:noFill/>
          <a:ln>
            <a:noFill/>
          </a:ln>
        </p:spPr>
      </p:pic>
      <p:pic>
        <p:nvPicPr>
          <p:cNvPr id="271" name="Google Shape;271;p41"/>
          <p:cNvPicPr preferRelativeResize="0"/>
          <p:nvPr/>
        </p:nvPicPr>
        <p:blipFill>
          <a:blip r:embed="rId6">
            <a:alphaModFix/>
          </a:blip>
          <a:stretch>
            <a:fillRect/>
          </a:stretch>
        </p:blipFill>
        <p:spPr>
          <a:xfrm>
            <a:off x="3151951" y="2769850"/>
            <a:ext cx="2466975" cy="184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Prérequis</a:t>
            </a:r>
            <a:endParaRPr/>
          </a:p>
        </p:txBody>
      </p:sp>
      <p:sp>
        <p:nvSpPr>
          <p:cNvPr id="99" name="Google Shape;99;p15"/>
          <p:cNvSpPr txBox="1"/>
          <p:nvPr>
            <p:ph idx="1" type="body"/>
          </p:nvPr>
        </p:nvSpPr>
        <p:spPr>
          <a:xfrm>
            <a:off x="311700" y="1229875"/>
            <a:ext cx="8520600" cy="231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u="sng">
                <a:solidFill>
                  <a:schemeClr val="hlink"/>
                </a:solidFill>
                <a:hlinkClick r:id="rId3"/>
              </a:rPr>
              <a:t>https://dotnet.microsoft.com/download</a:t>
            </a:r>
            <a:endParaRPr/>
          </a:p>
          <a:p>
            <a:pPr indent="-342900" lvl="0" marL="457200" rtl="0" algn="l">
              <a:spcBef>
                <a:spcPts val="0"/>
              </a:spcBef>
              <a:spcAft>
                <a:spcPts val="0"/>
              </a:spcAft>
              <a:buSzPts val="1800"/>
              <a:buChar char="-"/>
            </a:pPr>
            <a:r>
              <a:rPr lang="fr"/>
              <a:t>Connaissance de base en programmation :</a:t>
            </a:r>
            <a:endParaRPr/>
          </a:p>
          <a:p>
            <a:pPr indent="-317500" lvl="1" marL="914400" rtl="0" algn="l">
              <a:spcBef>
                <a:spcPts val="0"/>
              </a:spcBef>
              <a:spcAft>
                <a:spcPts val="0"/>
              </a:spcAft>
              <a:buSzPts val="1400"/>
              <a:buChar char="-"/>
            </a:pPr>
            <a:r>
              <a:rPr lang="fr"/>
              <a:t>Variables, </a:t>
            </a:r>
            <a:r>
              <a:rPr lang="fr"/>
              <a:t>types</a:t>
            </a:r>
            <a:r>
              <a:rPr lang="fr"/>
              <a:t>, tableaux</a:t>
            </a:r>
            <a:endParaRPr/>
          </a:p>
          <a:p>
            <a:pPr indent="-317500" lvl="1" marL="914400" rtl="0" algn="l">
              <a:spcBef>
                <a:spcPts val="0"/>
              </a:spcBef>
              <a:spcAft>
                <a:spcPts val="0"/>
              </a:spcAft>
              <a:buSzPts val="1400"/>
              <a:buChar char="-"/>
            </a:pPr>
            <a:r>
              <a:rPr lang="fr"/>
              <a:t>Conditions</a:t>
            </a:r>
            <a:endParaRPr/>
          </a:p>
          <a:p>
            <a:pPr indent="-317500" lvl="1" marL="914400" rtl="0" algn="l">
              <a:spcBef>
                <a:spcPts val="0"/>
              </a:spcBef>
              <a:spcAft>
                <a:spcPts val="0"/>
              </a:spcAft>
              <a:buSzPts val="1400"/>
              <a:buChar char="-"/>
            </a:pPr>
            <a:r>
              <a:rPr lang="fr"/>
              <a:t>Boucles</a:t>
            </a:r>
            <a:endParaRPr/>
          </a:p>
          <a:p>
            <a:pPr indent="-317500" lvl="1" marL="914400" rtl="0" algn="l">
              <a:spcBef>
                <a:spcPts val="0"/>
              </a:spcBef>
              <a:spcAft>
                <a:spcPts val="0"/>
              </a:spcAft>
              <a:buSzPts val="1400"/>
              <a:buChar char="-"/>
            </a:pPr>
            <a:r>
              <a:rPr lang="fr"/>
              <a:t>Objets : instance de classe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000"/>
                                        <p:tgtEl>
                                          <p:spTgt spid="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3" st="3"/>
                                            </p:txEl>
                                          </p:spTgt>
                                        </p:tgtEl>
                                        <p:attrNameLst>
                                          <p:attrName>style.visibility</p:attrName>
                                        </p:attrNameLst>
                                      </p:cBhvr>
                                      <p:to>
                                        <p:strVal val="visible"/>
                                      </p:to>
                                    </p:set>
                                    <p:animEffect filter="fade" transition="in">
                                      <p:cBhvr>
                                        <p:cTn dur="1000"/>
                                        <p:tgtEl>
                                          <p:spTgt spid="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4" st="4"/>
                                            </p:txEl>
                                          </p:spTgt>
                                        </p:tgtEl>
                                        <p:attrNameLst>
                                          <p:attrName>style.visibility</p:attrName>
                                        </p:attrNameLst>
                                      </p:cBhvr>
                                      <p:to>
                                        <p:strVal val="visible"/>
                                      </p:to>
                                    </p:set>
                                    <p:animEffect filter="fade" transition="in">
                                      <p:cBhvr>
                                        <p:cTn dur="1000"/>
                                        <p:tgtEl>
                                          <p:spTgt spid="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5" st="5"/>
                                            </p:txEl>
                                          </p:spTgt>
                                        </p:tgtEl>
                                        <p:attrNameLst>
                                          <p:attrName>style.visibility</p:attrName>
                                        </p:attrNameLst>
                                      </p:cBhvr>
                                      <p:to>
                                        <p:strVal val="visible"/>
                                      </p:to>
                                    </p:set>
                                    <p:animEffect filter="fade" transition="in">
                                      <p:cBhvr>
                                        <p:cTn dur="1000"/>
                                        <p:tgtEl>
                                          <p:spTgt spid="9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Projet Voice Assistant - Analyse fonctionnelle</a:t>
            </a:r>
            <a:endParaRPr/>
          </a:p>
          <a:p>
            <a:pPr indent="0" lvl="0" marL="0" rtl="0" algn="l">
              <a:spcBef>
                <a:spcPts val="0"/>
              </a:spcBef>
              <a:spcAft>
                <a:spcPts val="0"/>
              </a:spcAft>
              <a:buNone/>
            </a:pPr>
            <a:r>
              <a:t/>
            </a:r>
            <a:endParaRPr/>
          </a:p>
        </p:txBody>
      </p:sp>
      <p:sp>
        <p:nvSpPr>
          <p:cNvPr id="277" name="Google Shape;277;p42"/>
          <p:cNvSpPr txBox="1"/>
          <p:nvPr/>
        </p:nvSpPr>
        <p:spPr>
          <a:xfrm>
            <a:off x="764975" y="1469575"/>
            <a:ext cx="6411900" cy="2707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fr" sz="1600">
                <a:latin typeface="Roboto"/>
                <a:ea typeface="Roboto"/>
                <a:cs typeface="Roboto"/>
                <a:sym typeface="Roboto"/>
              </a:rPr>
              <a:t>diagramme d’objectif</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fr" sz="1600">
                <a:latin typeface="Roboto"/>
                <a:ea typeface="Roboto"/>
                <a:cs typeface="Roboto"/>
                <a:sym typeface="Roboto"/>
              </a:rPr>
              <a:t>diagramme d’environnement</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fr" sz="1600">
                <a:latin typeface="Roboto"/>
                <a:ea typeface="Roboto"/>
                <a:cs typeface="Roboto"/>
                <a:sym typeface="Roboto"/>
              </a:rPr>
              <a:t>diagramme de cas d’utilisations</a:t>
            </a:r>
            <a:endParaRPr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Projet Voice Assista</a:t>
            </a:r>
            <a:r>
              <a:rPr lang="fr"/>
              <a:t>nt - Analyse Conceptuelle</a:t>
            </a:r>
            <a:endParaRPr/>
          </a:p>
          <a:p>
            <a:pPr indent="0" lvl="0" marL="0" rtl="0" algn="l">
              <a:spcBef>
                <a:spcPts val="0"/>
              </a:spcBef>
              <a:spcAft>
                <a:spcPts val="0"/>
              </a:spcAft>
              <a:buNone/>
            </a:pPr>
            <a:r>
              <a:t/>
            </a:r>
            <a:endParaRPr/>
          </a:p>
        </p:txBody>
      </p:sp>
      <p:pic>
        <p:nvPicPr>
          <p:cNvPr id="283" name="Google Shape;283;p43"/>
          <p:cNvPicPr preferRelativeResize="0"/>
          <p:nvPr/>
        </p:nvPicPr>
        <p:blipFill>
          <a:blip r:embed="rId3">
            <a:alphaModFix/>
          </a:blip>
          <a:stretch>
            <a:fillRect/>
          </a:stretch>
        </p:blipFill>
        <p:spPr>
          <a:xfrm>
            <a:off x="404050" y="1059475"/>
            <a:ext cx="2699667" cy="3820900"/>
          </a:xfrm>
          <a:prstGeom prst="rect">
            <a:avLst/>
          </a:prstGeom>
          <a:noFill/>
          <a:ln>
            <a:noFill/>
          </a:ln>
        </p:spPr>
      </p:pic>
      <p:pic>
        <p:nvPicPr>
          <p:cNvPr id="284" name="Google Shape;284;p43"/>
          <p:cNvPicPr preferRelativeResize="0"/>
          <p:nvPr/>
        </p:nvPicPr>
        <p:blipFill>
          <a:blip r:embed="rId4">
            <a:alphaModFix/>
          </a:blip>
          <a:stretch>
            <a:fillRect/>
          </a:stretch>
        </p:blipFill>
        <p:spPr>
          <a:xfrm>
            <a:off x="3235992" y="1059475"/>
            <a:ext cx="3328516" cy="3820900"/>
          </a:xfrm>
          <a:prstGeom prst="rect">
            <a:avLst/>
          </a:prstGeom>
          <a:noFill/>
          <a:ln>
            <a:noFill/>
          </a:ln>
        </p:spPr>
      </p:pic>
      <p:pic>
        <p:nvPicPr>
          <p:cNvPr id="285" name="Google Shape;285;p43"/>
          <p:cNvPicPr preferRelativeResize="0"/>
          <p:nvPr/>
        </p:nvPicPr>
        <p:blipFill>
          <a:blip r:embed="rId5">
            <a:alphaModFix/>
          </a:blip>
          <a:stretch>
            <a:fillRect/>
          </a:stretch>
        </p:blipFill>
        <p:spPr>
          <a:xfrm>
            <a:off x="6833700" y="1059475"/>
            <a:ext cx="2215249" cy="147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Microsoft cognitive services (docs)</a:t>
            </a:r>
            <a:endParaRPr/>
          </a:p>
        </p:txBody>
      </p:sp>
      <p:sp>
        <p:nvSpPr>
          <p:cNvPr id="291" name="Google Shape;291;p44"/>
          <p:cNvSpPr txBox="1"/>
          <p:nvPr>
            <p:ph idx="1" type="body"/>
          </p:nvPr>
        </p:nvSpPr>
        <p:spPr>
          <a:xfrm>
            <a:off x="165575" y="1229875"/>
            <a:ext cx="87294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fr" u="sng">
                <a:solidFill>
                  <a:schemeClr val="hlink"/>
                </a:solidFill>
                <a:hlinkClick r:id="rId3"/>
              </a:rPr>
              <a:t>https://azure.microsoft.com/fr-fr/services/cognitive-services/speech-services/</a:t>
            </a:r>
            <a:endParaRPr/>
          </a:p>
          <a:p>
            <a:pPr indent="-342900" lvl="0" marL="457200" rtl="0" algn="l">
              <a:spcBef>
                <a:spcPts val="0"/>
              </a:spcBef>
              <a:spcAft>
                <a:spcPts val="0"/>
              </a:spcAft>
              <a:buSzPts val="1800"/>
              <a:buChar char="-"/>
            </a:pPr>
            <a:r>
              <a:rPr lang="fr" u="sng">
                <a:solidFill>
                  <a:schemeClr val="hlink"/>
                </a:solidFill>
                <a:hlinkClick r:id="rId4"/>
              </a:rPr>
              <a:t>https://docs.microsoft.com/fr-fr/azure/cognitive-services/speech-service/</a:t>
            </a:r>
            <a:endParaRPr/>
          </a:p>
          <a:p>
            <a:pPr indent="-342900" lvl="0" marL="457200" rtl="0" algn="l">
              <a:spcBef>
                <a:spcPts val="0"/>
              </a:spcBef>
              <a:spcAft>
                <a:spcPts val="0"/>
              </a:spcAft>
              <a:buSzPts val="1800"/>
              <a:buChar char="-"/>
            </a:pPr>
            <a:r>
              <a:rPr lang="fr" u="sng">
                <a:solidFill>
                  <a:schemeClr val="hlink"/>
                </a:solidFill>
                <a:hlinkClick r:id="rId5"/>
              </a:rPr>
              <a:t>https://docs.microsoft.com/fr-fr/azure/cognitive-services/speech-service/get-started-speech-to-text?tabs=script%2Cbrowser%2Cwindowsinstall&amp;pivots=programming-language-csharp</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311700" y="-51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Projet Voice Assistant - Analyse Conceptuelle</a:t>
            </a:r>
            <a:endParaRPr/>
          </a:p>
          <a:p>
            <a:pPr indent="0" lvl="0" marL="0" rtl="0" algn="l">
              <a:spcBef>
                <a:spcPts val="0"/>
              </a:spcBef>
              <a:spcAft>
                <a:spcPts val="0"/>
              </a:spcAft>
              <a:buNone/>
            </a:pPr>
            <a:r>
              <a:t/>
            </a:r>
            <a:endParaRPr/>
          </a:p>
        </p:txBody>
      </p:sp>
      <p:pic>
        <p:nvPicPr>
          <p:cNvPr id="297" name="Google Shape;297;p45"/>
          <p:cNvPicPr preferRelativeResize="0"/>
          <p:nvPr/>
        </p:nvPicPr>
        <p:blipFill>
          <a:blip r:embed="rId3">
            <a:alphaModFix/>
          </a:blip>
          <a:stretch>
            <a:fillRect/>
          </a:stretch>
        </p:blipFill>
        <p:spPr>
          <a:xfrm>
            <a:off x="3594850" y="572425"/>
            <a:ext cx="2273373" cy="1136676"/>
          </a:xfrm>
          <a:prstGeom prst="rect">
            <a:avLst/>
          </a:prstGeom>
          <a:noFill/>
          <a:ln>
            <a:noFill/>
          </a:ln>
        </p:spPr>
      </p:pic>
      <p:pic>
        <p:nvPicPr>
          <p:cNvPr id="298" name="Google Shape;298;p45"/>
          <p:cNvPicPr preferRelativeResize="0"/>
          <p:nvPr/>
        </p:nvPicPr>
        <p:blipFill>
          <a:blip r:embed="rId4">
            <a:alphaModFix/>
          </a:blip>
          <a:stretch>
            <a:fillRect/>
          </a:stretch>
        </p:blipFill>
        <p:spPr>
          <a:xfrm>
            <a:off x="132275" y="1892750"/>
            <a:ext cx="1518475" cy="1518475"/>
          </a:xfrm>
          <a:prstGeom prst="rect">
            <a:avLst/>
          </a:prstGeom>
          <a:noFill/>
          <a:ln>
            <a:noFill/>
          </a:ln>
        </p:spPr>
      </p:pic>
      <p:sp>
        <p:nvSpPr>
          <p:cNvPr id="299" name="Google Shape;299;p45"/>
          <p:cNvSpPr/>
          <p:nvPr/>
        </p:nvSpPr>
        <p:spPr>
          <a:xfrm>
            <a:off x="3731550" y="2161225"/>
            <a:ext cx="1680900" cy="1227900"/>
          </a:xfrm>
          <a:prstGeom prst="roundRect">
            <a:avLst>
              <a:gd fmla="val 16667" name="adj"/>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FF00"/>
                </a:solidFill>
              </a:rPr>
              <a:t>Voice Assistant Project</a:t>
            </a:r>
            <a:endParaRPr>
              <a:solidFill>
                <a:srgbClr val="FFFF00"/>
              </a:solidFill>
            </a:endParaRPr>
          </a:p>
        </p:txBody>
      </p:sp>
      <p:pic>
        <p:nvPicPr>
          <p:cNvPr id="300" name="Google Shape;300;p45"/>
          <p:cNvPicPr preferRelativeResize="0"/>
          <p:nvPr/>
        </p:nvPicPr>
        <p:blipFill>
          <a:blip r:embed="rId5">
            <a:alphaModFix/>
          </a:blip>
          <a:stretch>
            <a:fillRect/>
          </a:stretch>
        </p:blipFill>
        <p:spPr>
          <a:xfrm>
            <a:off x="1834750" y="1637075"/>
            <a:ext cx="1084250" cy="1084250"/>
          </a:xfrm>
          <a:prstGeom prst="rect">
            <a:avLst/>
          </a:prstGeom>
          <a:noFill/>
          <a:ln>
            <a:noFill/>
          </a:ln>
        </p:spPr>
      </p:pic>
      <p:pic>
        <p:nvPicPr>
          <p:cNvPr id="301" name="Google Shape;301;p45"/>
          <p:cNvPicPr preferRelativeResize="0"/>
          <p:nvPr/>
        </p:nvPicPr>
        <p:blipFill>
          <a:blip r:embed="rId6">
            <a:alphaModFix/>
          </a:blip>
          <a:stretch>
            <a:fillRect/>
          </a:stretch>
        </p:blipFill>
        <p:spPr>
          <a:xfrm>
            <a:off x="1898463" y="3192625"/>
            <a:ext cx="1136675" cy="1136675"/>
          </a:xfrm>
          <a:prstGeom prst="rect">
            <a:avLst/>
          </a:prstGeom>
          <a:noFill/>
          <a:ln>
            <a:noFill/>
          </a:ln>
        </p:spPr>
      </p:pic>
      <p:cxnSp>
        <p:nvCxnSpPr>
          <p:cNvPr id="302" name="Google Shape;302;p45"/>
          <p:cNvCxnSpPr>
            <a:stCxn id="300" idx="3"/>
          </p:cNvCxnSpPr>
          <p:nvPr/>
        </p:nvCxnSpPr>
        <p:spPr>
          <a:xfrm>
            <a:off x="2919000" y="2179200"/>
            <a:ext cx="624000" cy="14580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p45"/>
          <p:cNvCxnSpPr/>
          <p:nvPr/>
        </p:nvCxnSpPr>
        <p:spPr>
          <a:xfrm flipH="1">
            <a:off x="2858750" y="2999525"/>
            <a:ext cx="664200" cy="291900"/>
          </a:xfrm>
          <a:prstGeom prst="straightConnector1">
            <a:avLst/>
          </a:prstGeom>
          <a:noFill/>
          <a:ln cap="flat" cmpd="sng" w="9525">
            <a:solidFill>
              <a:schemeClr val="dk2"/>
            </a:solidFill>
            <a:prstDash val="solid"/>
            <a:round/>
            <a:headEnd len="med" w="med" type="none"/>
            <a:tailEnd len="med" w="med" type="triangle"/>
          </a:ln>
        </p:spPr>
      </p:cxnSp>
      <p:cxnSp>
        <p:nvCxnSpPr>
          <p:cNvPr id="304" name="Google Shape;304;p45"/>
          <p:cNvCxnSpPr/>
          <p:nvPr/>
        </p:nvCxnSpPr>
        <p:spPr>
          <a:xfrm flipH="1" rot="10800000">
            <a:off x="4500400" y="1709100"/>
            <a:ext cx="168900" cy="470100"/>
          </a:xfrm>
          <a:prstGeom prst="straightConnector1">
            <a:avLst/>
          </a:prstGeom>
          <a:noFill/>
          <a:ln cap="flat" cmpd="sng" w="9525">
            <a:solidFill>
              <a:schemeClr val="dk2"/>
            </a:solidFill>
            <a:prstDash val="solid"/>
            <a:round/>
            <a:headEnd len="med" w="med" type="triangle"/>
            <a:tailEnd len="med" w="med" type="triangle"/>
          </a:ln>
        </p:spPr>
      </p:cxnSp>
      <p:pic>
        <p:nvPicPr>
          <p:cNvPr id="305" name="Google Shape;305;p45"/>
          <p:cNvPicPr preferRelativeResize="0"/>
          <p:nvPr/>
        </p:nvPicPr>
        <p:blipFill>
          <a:blip r:embed="rId7">
            <a:alphaModFix/>
          </a:blip>
          <a:stretch>
            <a:fillRect/>
          </a:stretch>
        </p:blipFill>
        <p:spPr>
          <a:xfrm>
            <a:off x="5412450" y="2233050"/>
            <a:ext cx="1084250" cy="1084250"/>
          </a:xfrm>
          <a:prstGeom prst="rect">
            <a:avLst/>
          </a:prstGeom>
          <a:noFill/>
          <a:ln>
            <a:noFill/>
          </a:ln>
        </p:spPr>
      </p:pic>
      <p:pic>
        <p:nvPicPr>
          <p:cNvPr id="306" name="Google Shape;306;p45"/>
          <p:cNvPicPr preferRelativeResize="0"/>
          <p:nvPr/>
        </p:nvPicPr>
        <p:blipFill>
          <a:blip r:embed="rId8">
            <a:alphaModFix/>
          </a:blip>
          <a:stretch>
            <a:fillRect/>
          </a:stretch>
        </p:blipFill>
        <p:spPr>
          <a:xfrm>
            <a:off x="7127875" y="885950"/>
            <a:ext cx="931850" cy="931850"/>
          </a:xfrm>
          <a:prstGeom prst="rect">
            <a:avLst/>
          </a:prstGeom>
          <a:noFill/>
          <a:ln>
            <a:noFill/>
          </a:ln>
        </p:spPr>
      </p:pic>
      <p:pic>
        <p:nvPicPr>
          <p:cNvPr id="307" name="Google Shape;307;p45"/>
          <p:cNvPicPr preferRelativeResize="0"/>
          <p:nvPr/>
        </p:nvPicPr>
        <p:blipFill>
          <a:blip r:embed="rId9">
            <a:alphaModFix/>
          </a:blip>
          <a:stretch>
            <a:fillRect/>
          </a:stretch>
        </p:blipFill>
        <p:spPr>
          <a:xfrm>
            <a:off x="7204102" y="2101100"/>
            <a:ext cx="1680900" cy="941305"/>
          </a:xfrm>
          <a:prstGeom prst="rect">
            <a:avLst/>
          </a:prstGeom>
          <a:noFill/>
          <a:ln>
            <a:noFill/>
          </a:ln>
        </p:spPr>
      </p:pic>
      <p:pic>
        <p:nvPicPr>
          <p:cNvPr id="308" name="Google Shape;308;p45"/>
          <p:cNvPicPr preferRelativeResize="0"/>
          <p:nvPr/>
        </p:nvPicPr>
        <p:blipFill>
          <a:blip r:embed="rId10">
            <a:alphaModFix/>
          </a:blip>
          <a:stretch>
            <a:fillRect/>
          </a:stretch>
        </p:blipFill>
        <p:spPr>
          <a:xfrm>
            <a:off x="7204088" y="3432250"/>
            <a:ext cx="1603473" cy="941300"/>
          </a:xfrm>
          <a:prstGeom prst="rect">
            <a:avLst/>
          </a:prstGeom>
          <a:noFill/>
          <a:ln>
            <a:noFill/>
          </a:ln>
        </p:spPr>
      </p:pic>
      <p:cxnSp>
        <p:nvCxnSpPr>
          <p:cNvPr id="309" name="Google Shape;309;p45"/>
          <p:cNvCxnSpPr/>
          <p:nvPr/>
        </p:nvCxnSpPr>
        <p:spPr>
          <a:xfrm flipH="1" rot="10800000">
            <a:off x="6250700" y="1630725"/>
            <a:ext cx="845400" cy="7548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p45"/>
          <p:cNvCxnSpPr>
            <a:stCxn id="305" idx="3"/>
          </p:cNvCxnSpPr>
          <p:nvPr/>
        </p:nvCxnSpPr>
        <p:spPr>
          <a:xfrm flipH="1" rot="10800000">
            <a:off x="6496700" y="2637175"/>
            <a:ext cx="559200" cy="1380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p45"/>
          <p:cNvCxnSpPr/>
          <p:nvPr/>
        </p:nvCxnSpPr>
        <p:spPr>
          <a:xfrm>
            <a:off x="6421825" y="3080050"/>
            <a:ext cx="724800" cy="352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p:nvPr/>
        </p:nvSpPr>
        <p:spPr>
          <a:xfrm>
            <a:off x="448375" y="795175"/>
            <a:ext cx="8247300" cy="3924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6"/>
          <p:cNvSpPr txBox="1"/>
          <p:nvPr>
            <p:ph type="title"/>
          </p:nvPr>
        </p:nvSpPr>
        <p:spPr>
          <a:xfrm>
            <a:off x="311700" y="97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Projet Voice Assistant - Analyse Conceptuelle</a:t>
            </a:r>
            <a:endParaRPr/>
          </a:p>
          <a:p>
            <a:pPr indent="0" lvl="0" marL="0" rtl="0" algn="l">
              <a:spcBef>
                <a:spcPts val="0"/>
              </a:spcBef>
              <a:spcAft>
                <a:spcPts val="0"/>
              </a:spcAft>
              <a:buNone/>
            </a:pPr>
            <a:r>
              <a:t/>
            </a:r>
            <a:endParaRPr/>
          </a:p>
        </p:txBody>
      </p:sp>
      <p:pic>
        <p:nvPicPr>
          <p:cNvPr id="318" name="Google Shape;318;p46"/>
          <p:cNvPicPr preferRelativeResize="0"/>
          <p:nvPr/>
        </p:nvPicPr>
        <p:blipFill>
          <a:blip r:embed="rId3">
            <a:alphaModFix/>
          </a:blip>
          <a:stretch>
            <a:fillRect/>
          </a:stretch>
        </p:blipFill>
        <p:spPr>
          <a:xfrm>
            <a:off x="448363" y="795175"/>
            <a:ext cx="8247276" cy="3924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Méthodologie (Extreme programming)</a:t>
            </a:r>
            <a:endParaRPr/>
          </a:p>
        </p:txBody>
      </p:sp>
      <p:pic>
        <p:nvPicPr>
          <p:cNvPr id="324" name="Google Shape;324;p47"/>
          <p:cNvPicPr preferRelativeResize="0"/>
          <p:nvPr/>
        </p:nvPicPr>
        <p:blipFill>
          <a:blip r:embed="rId3">
            <a:alphaModFix/>
          </a:blip>
          <a:stretch>
            <a:fillRect/>
          </a:stretch>
        </p:blipFill>
        <p:spPr>
          <a:xfrm>
            <a:off x="0" y="1473994"/>
            <a:ext cx="9144000" cy="21955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Réalisation</a:t>
            </a:r>
            <a:endParaRPr/>
          </a:p>
          <a:p>
            <a:pPr indent="0" lvl="0" marL="0" rtl="0" algn="l">
              <a:spcBef>
                <a:spcPts val="0"/>
              </a:spcBef>
              <a:spcAft>
                <a:spcPts val="0"/>
              </a:spcAft>
              <a:buNone/>
            </a:pPr>
            <a:r>
              <a:t/>
            </a:r>
            <a:endParaRPr/>
          </a:p>
        </p:txBody>
      </p:sp>
      <p:sp>
        <p:nvSpPr>
          <p:cNvPr id="330" name="Google Shape;330;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Implémentation Singleton Agent</a:t>
            </a:r>
            <a:endParaRPr/>
          </a:p>
          <a:p>
            <a:pPr indent="-342900" lvl="0" marL="457200" rtl="0" algn="l">
              <a:spcBef>
                <a:spcPts val="0"/>
              </a:spcBef>
              <a:spcAft>
                <a:spcPts val="0"/>
              </a:spcAft>
              <a:buSzPts val="1800"/>
              <a:buChar char="-"/>
            </a:pPr>
            <a:r>
              <a:rPr lang="fr"/>
              <a:t>Implémentation Pattern Strategy (IPlugin)</a:t>
            </a:r>
            <a:endParaRPr/>
          </a:p>
          <a:p>
            <a:pPr indent="-342900" lvl="0" marL="457200" rtl="0" algn="l">
              <a:spcBef>
                <a:spcPts val="0"/>
              </a:spcBef>
              <a:spcAft>
                <a:spcPts val="0"/>
              </a:spcAft>
              <a:buSzPts val="1800"/>
              <a:buChar char="-"/>
            </a:pPr>
            <a:r>
              <a:rPr lang="fr"/>
              <a:t>Implémentation Pattern Factory</a:t>
            </a:r>
            <a:endParaRPr/>
          </a:p>
          <a:p>
            <a:pPr indent="-342900" lvl="0" marL="457200" rtl="0" algn="l">
              <a:spcBef>
                <a:spcPts val="0"/>
              </a:spcBef>
              <a:spcAft>
                <a:spcPts val="0"/>
              </a:spcAft>
              <a:buSzPts val="1800"/>
              <a:buChar char="-"/>
            </a:pPr>
            <a:r>
              <a:rPr lang="fr"/>
              <a:t>Codage du code du plugin time</a:t>
            </a:r>
            <a:endParaRPr/>
          </a:p>
          <a:p>
            <a:pPr indent="-342900" lvl="0" marL="457200" rtl="0" algn="l">
              <a:spcBef>
                <a:spcPts val="0"/>
              </a:spcBef>
              <a:spcAft>
                <a:spcPts val="0"/>
              </a:spcAft>
              <a:buSzPts val="1800"/>
              <a:buChar char="-"/>
            </a:pPr>
            <a:r>
              <a:rPr lang="fr"/>
              <a:t>Codage du code du plugin search web</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Application fenêtre</a:t>
            </a:r>
            <a:endParaRPr/>
          </a:p>
        </p:txBody>
      </p:sp>
      <p:pic>
        <p:nvPicPr>
          <p:cNvPr id="336" name="Google Shape;336;p49"/>
          <p:cNvPicPr preferRelativeResize="0"/>
          <p:nvPr/>
        </p:nvPicPr>
        <p:blipFill>
          <a:blip r:embed="rId3">
            <a:alphaModFix/>
          </a:blip>
          <a:stretch>
            <a:fillRect/>
          </a:stretch>
        </p:blipFill>
        <p:spPr>
          <a:xfrm>
            <a:off x="437400" y="1017800"/>
            <a:ext cx="6714669" cy="3820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Application fenêtre</a:t>
            </a:r>
            <a:endParaRPr/>
          </a:p>
        </p:txBody>
      </p:sp>
      <p:pic>
        <p:nvPicPr>
          <p:cNvPr id="342" name="Google Shape;342;p50"/>
          <p:cNvPicPr preferRelativeResize="0"/>
          <p:nvPr/>
        </p:nvPicPr>
        <p:blipFill>
          <a:blip r:embed="rId3">
            <a:alphaModFix/>
          </a:blip>
          <a:stretch>
            <a:fillRect/>
          </a:stretch>
        </p:blipFill>
        <p:spPr>
          <a:xfrm>
            <a:off x="369525" y="1129500"/>
            <a:ext cx="7477714" cy="3820901"/>
          </a:xfrm>
          <a:prstGeom prst="rect">
            <a:avLst/>
          </a:prstGeom>
          <a:noFill/>
          <a:ln>
            <a:noFill/>
          </a:ln>
        </p:spPr>
      </p:pic>
      <p:pic>
        <p:nvPicPr>
          <p:cNvPr id="343" name="Google Shape;343;p50"/>
          <p:cNvPicPr preferRelativeResize="0"/>
          <p:nvPr/>
        </p:nvPicPr>
        <p:blipFill>
          <a:blip r:embed="rId4">
            <a:alphaModFix/>
          </a:blip>
          <a:stretch>
            <a:fillRect/>
          </a:stretch>
        </p:blipFill>
        <p:spPr>
          <a:xfrm>
            <a:off x="3859075" y="390525"/>
            <a:ext cx="4743450" cy="436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Application fenêtre</a:t>
            </a:r>
            <a:endParaRPr/>
          </a:p>
        </p:txBody>
      </p:sp>
      <p:pic>
        <p:nvPicPr>
          <p:cNvPr id="349" name="Google Shape;349;p51"/>
          <p:cNvPicPr preferRelativeResize="0"/>
          <p:nvPr/>
        </p:nvPicPr>
        <p:blipFill>
          <a:blip r:embed="rId3">
            <a:alphaModFix/>
          </a:blip>
          <a:stretch>
            <a:fillRect/>
          </a:stretch>
        </p:blipFill>
        <p:spPr>
          <a:xfrm>
            <a:off x="369525" y="1129500"/>
            <a:ext cx="7477714" cy="3820901"/>
          </a:xfrm>
          <a:prstGeom prst="rect">
            <a:avLst/>
          </a:prstGeom>
          <a:noFill/>
          <a:ln>
            <a:noFill/>
          </a:ln>
        </p:spPr>
      </p:pic>
      <p:pic>
        <p:nvPicPr>
          <p:cNvPr id="350" name="Google Shape;350;p51"/>
          <p:cNvPicPr preferRelativeResize="0"/>
          <p:nvPr/>
        </p:nvPicPr>
        <p:blipFill>
          <a:blip r:embed="rId4">
            <a:alphaModFix/>
          </a:blip>
          <a:stretch>
            <a:fillRect/>
          </a:stretch>
        </p:blipFill>
        <p:spPr>
          <a:xfrm>
            <a:off x="3066025" y="1129500"/>
            <a:ext cx="5193125" cy="350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Hello World</a:t>
            </a:r>
            <a:endParaRPr/>
          </a:p>
        </p:txBody>
      </p:sp>
      <p:pic>
        <p:nvPicPr>
          <p:cNvPr id="105" name="Google Shape;105;p16"/>
          <p:cNvPicPr preferRelativeResize="0"/>
          <p:nvPr/>
        </p:nvPicPr>
        <p:blipFill>
          <a:blip r:embed="rId3">
            <a:alphaModFix/>
          </a:blip>
          <a:stretch>
            <a:fillRect/>
          </a:stretch>
        </p:blipFill>
        <p:spPr>
          <a:xfrm>
            <a:off x="311700" y="1017800"/>
            <a:ext cx="7566068" cy="3820899"/>
          </a:xfrm>
          <a:prstGeom prst="rect">
            <a:avLst/>
          </a:prstGeom>
          <a:noFill/>
          <a:ln>
            <a:noFill/>
          </a:ln>
        </p:spPr>
      </p:pic>
      <p:pic>
        <p:nvPicPr>
          <p:cNvPr id="106" name="Google Shape;106;p16"/>
          <p:cNvPicPr preferRelativeResize="0"/>
          <p:nvPr/>
        </p:nvPicPr>
        <p:blipFill>
          <a:blip r:embed="rId4">
            <a:alphaModFix/>
          </a:blip>
          <a:stretch>
            <a:fillRect/>
          </a:stretch>
        </p:blipFill>
        <p:spPr>
          <a:xfrm>
            <a:off x="2434300" y="509125"/>
            <a:ext cx="6709701" cy="42363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calculatrice</a:t>
            </a:r>
            <a:endParaRPr/>
          </a:p>
        </p:txBody>
      </p:sp>
      <p:pic>
        <p:nvPicPr>
          <p:cNvPr id="356" name="Google Shape;356;p52"/>
          <p:cNvPicPr preferRelativeResize="0"/>
          <p:nvPr/>
        </p:nvPicPr>
        <p:blipFill>
          <a:blip r:embed="rId3">
            <a:alphaModFix/>
          </a:blip>
          <a:stretch>
            <a:fillRect/>
          </a:stretch>
        </p:blipFill>
        <p:spPr>
          <a:xfrm>
            <a:off x="438788" y="1088775"/>
            <a:ext cx="8266433" cy="38208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calculatrice</a:t>
            </a:r>
            <a:endParaRPr/>
          </a:p>
        </p:txBody>
      </p:sp>
      <p:pic>
        <p:nvPicPr>
          <p:cNvPr id="362" name="Google Shape;362;p53"/>
          <p:cNvPicPr preferRelativeResize="0"/>
          <p:nvPr/>
        </p:nvPicPr>
        <p:blipFill>
          <a:blip r:embed="rId3">
            <a:alphaModFix/>
          </a:blip>
          <a:stretch>
            <a:fillRect/>
          </a:stretch>
        </p:blipFill>
        <p:spPr>
          <a:xfrm>
            <a:off x="396700" y="1129500"/>
            <a:ext cx="3914775" cy="3390900"/>
          </a:xfrm>
          <a:prstGeom prst="rect">
            <a:avLst/>
          </a:prstGeom>
          <a:noFill/>
          <a:ln>
            <a:noFill/>
          </a:ln>
        </p:spPr>
      </p:pic>
      <p:pic>
        <p:nvPicPr>
          <p:cNvPr id="363" name="Google Shape;363;p53"/>
          <p:cNvPicPr preferRelativeResize="0"/>
          <p:nvPr/>
        </p:nvPicPr>
        <p:blipFill>
          <a:blip r:embed="rId4">
            <a:alphaModFix/>
          </a:blip>
          <a:stretch>
            <a:fillRect/>
          </a:stretch>
        </p:blipFill>
        <p:spPr>
          <a:xfrm>
            <a:off x="4954525" y="914500"/>
            <a:ext cx="3877787" cy="3820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calculatrice</a:t>
            </a:r>
            <a:endParaRPr/>
          </a:p>
        </p:txBody>
      </p:sp>
      <p:pic>
        <p:nvPicPr>
          <p:cNvPr id="369" name="Google Shape;369;p54"/>
          <p:cNvPicPr preferRelativeResize="0"/>
          <p:nvPr/>
        </p:nvPicPr>
        <p:blipFill>
          <a:blip r:embed="rId3">
            <a:alphaModFix/>
          </a:blip>
          <a:stretch>
            <a:fillRect/>
          </a:stretch>
        </p:blipFill>
        <p:spPr>
          <a:xfrm>
            <a:off x="369550" y="1156625"/>
            <a:ext cx="5057775" cy="2952750"/>
          </a:xfrm>
          <a:prstGeom prst="rect">
            <a:avLst/>
          </a:prstGeom>
          <a:noFill/>
          <a:ln>
            <a:noFill/>
          </a:ln>
        </p:spPr>
      </p:pic>
      <p:pic>
        <p:nvPicPr>
          <p:cNvPr id="370" name="Google Shape;370;p54"/>
          <p:cNvPicPr preferRelativeResize="0"/>
          <p:nvPr/>
        </p:nvPicPr>
        <p:blipFill>
          <a:blip r:embed="rId4">
            <a:alphaModFix/>
          </a:blip>
          <a:stretch>
            <a:fillRect/>
          </a:stretch>
        </p:blipFill>
        <p:spPr>
          <a:xfrm>
            <a:off x="3652600" y="600200"/>
            <a:ext cx="4960026" cy="389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VSCode</a:t>
            </a:r>
            <a:endParaRPr/>
          </a:p>
        </p:txBody>
      </p:sp>
      <p:sp>
        <p:nvSpPr>
          <p:cNvPr id="112" name="Google Shape;112;p17"/>
          <p:cNvSpPr txBox="1"/>
          <p:nvPr>
            <p:ph idx="1" type="body"/>
          </p:nvPr>
        </p:nvSpPr>
        <p:spPr>
          <a:xfrm>
            <a:off x="311700" y="129182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créer un dossier</a:t>
            </a:r>
            <a:endParaRPr/>
          </a:p>
          <a:p>
            <a:pPr indent="-342900" lvl="0" marL="457200" rtl="0" algn="l">
              <a:spcBef>
                <a:spcPts val="0"/>
              </a:spcBef>
              <a:spcAft>
                <a:spcPts val="0"/>
              </a:spcAft>
              <a:buSzPts val="1800"/>
              <a:buChar char="●"/>
            </a:pPr>
            <a:r>
              <a:rPr lang="fr"/>
              <a:t>l’ouvrir avec vscode</a:t>
            </a:r>
            <a:endParaRPr/>
          </a:p>
          <a:p>
            <a:pPr indent="-342900" lvl="0" marL="457200" rtl="0" algn="l">
              <a:spcBef>
                <a:spcPts val="0"/>
              </a:spcBef>
              <a:spcAft>
                <a:spcPts val="0"/>
              </a:spcAft>
              <a:buSzPts val="1800"/>
              <a:buChar char="●"/>
            </a:pPr>
            <a:r>
              <a:rPr lang="fr"/>
              <a:t>ouvrir un nouveau terminal et taper “dotnet new console”</a:t>
            </a:r>
            <a:endParaRPr/>
          </a:p>
          <a:p>
            <a:pPr indent="-342900" lvl="0" marL="457200" rtl="0" algn="l">
              <a:spcBef>
                <a:spcPts val="0"/>
              </a:spcBef>
              <a:spcAft>
                <a:spcPts val="0"/>
              </a:spcAft>
              <a:buSzPts val="1800"/>
              <a:buChar char="●"/>
            </a:pPr>
            <a:r>
              <a:rPr lang="fr"/>
              <a:t>pour </a:t>
            </a:r>
            <a:r>
              <a:rPr lang="fr"/>
              <a:t>exécuter</a:t>
            </a:r>
            <a:r>
              <a:rPr lang="fr"/>
              <a:t> le code taper “dotnet run”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Morpion</a:t>
            </a:r>
            <a:endParaRPr/>
          </a:p>
        </p:txBody>
      </p:sp>
      <p:pic>
        <p:nvPicPr>
          <p:cNvPr id="118" name="Google Shape;118;p18"/>
          <p:cNvPicPr preferRelativeResize="0"/>
          <p:nvPr/>
        </p:nvPicPr>
        <p:blipFill>
          <a:blip r:embed="rId3">
            <a:alphaModFix/>
          </a:blip>
          <a:stretch>
            <a:fillRect/>
          </a:stretch>
        </p:blipFill>
        <p:spPr>
          <a:xfrm>
            <a:off x="2028825" y="167900"/>
            <a:ext cx="7115174" cy="4437939"/>
          </a:xfrm>
          <a:prstGeom prst="rect">
            <a:avLst/>
          </a:prstGeom>
          <a:noFill/>
          <a:ln>
            <a:noFill/>
          </a:ln>
        </p:spPr>
      </p:pic>
      <p:pic>
        <p:nvPicPr>
          <p:cNvPr id="119" name="Google Shape;119;p18"/>
          <p:cNvPicPr preferRelativeResize="0"/>
          <p:nvPr/>
        </p:nvPicPr>
        <p:blipFill>
          <a:blip r:embed="rId4">
            <a:alphaModFix/>
          </a:blip>
          <a:stretch>
            <a:fillRect/>
          </a:stretch>
        </p:blipFill>
        <p:spPr>
          <a:xfrm>
            <a:off x="220600" y="1072800"/>
            <a:ext cx="7496175" cy="370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L'Héritage</a:t>
            </a:r>
            <a:endParaRPr/>
          </a:p>
        </p:txBody>
      </p:sp>
      <p:sp>
        <p:nvSpPr>
          <p:cNvPr id="125" name="Google Shape;125;p19"/>
          <p:cNvSpPr txBox="1"/>
          <p:nvPr/>
        </p:nvSpPr>
        <p:spPr>
          <a:xfrm>
            <a:off x="3951550" y="83775"/>
            <a:ext cx="2888100" cy="20610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fr" sz="1800">
                <a:solidFill>
                  <a:srgbClr val="CACACA"/>
                </a:solidFill>
                <a:latin typeface="Average"/>
                <a:ea typeface="Average"/>
                <a:cs typeface="Average"/>
                <a:sym typeface="Average"/>
              </a:rPr>
              <a:t>Compte</a:t>
            </a:r>
            <a:endParaRPr b="1" i="1" sz="1800">
              <a:solidFill>
                <a:srgbClr val="CACACA"/>
              </a:solidFill>
              <a:latin typeface="Average"/>
              <a:ea typeface="Average"/>
              <a:cs typeface="Average"/>
              <a:sym typeface="Average"/>
            </a:endParaRPr>
          </a:p>
          <a:p>
            <a:pPr indent="0" lvl="0" marL="0" rtl="0" algn="l">
              <a:lnSpc>
                <a:spcPct val="115000"/>
              </a:lnSpc>
              <a:spcBef>
                <a:spcPts val="1600"/>
              </a:spcBef>
              <a:spcAft>
                <a:spcPts val="0"/>
              </a:spcAft>
              <a:buNone/>
            </a:pPr>
            <a:r>
              <a:rPr lang="fr" sz="1800">
                <a:solidFill>
                  <a:srgbClr val="A4C2F4"/>
                </a:solidFill>
                <a:latin typeface="Average"/>
                <a:ea typeface="Average"/>
                <a:cs typeface="Average"/>
                <a:sym typeface="Average"/>
              </a:rPr>
              <a:t>double</a:t>
            </a:r>
            <a:r>
              <a:rPr lang="fr" sz="1800">
                <a:solidFill>
                  <a:srgbClr val="A4C2F4"/>
                </a:solidFill>
                <a:latin typeface="Average"/>
                <a:ea typeface="Average"/>
                <a:cs typeface="Average"/>
                <a:sym typeface="Average"/>
              </a:rPr>
              <a:t> solde</a:t>
            </a:r>
            <a:endParaRPr sz="1800">
              <a:solidFill>
                <a:srgbClr val="A4C2F4"/>
              </a:solidFill>
              <a:latin typeface="Average"/>
              <a:ea typeface="Average"/>
              <a:cs typeface="Average"/>
              <a:sym typeface="Average"/>
            </a:endParaRPr>
          </a:p>
          <a:p>
            <a:pPr indent="0" lvl="0" marL="0" rtl="0" algn="l">
              <a:lnSpc>
                <a:spcPct val="115000"/>
              </a:lnSpc>
              <a:spcBef>
                <a:spcPts val="0"/>
              </a:spcBef>
              <a:spcAft>
                <a:spcPts val="0"/>
              </a:spcAft>
              <a:buNone/>
            </a:pPr>
            <a:r>
              <a:rPr lang="fr" sz="1800">
                <a:solidFill>
                  <a:srgbClr val="A4C2F4"/>
                </a:solidFill>
                <a:latin typeface="Average"/>
                <a:ea typeface="Average"/>
                <a:cs typeface="Average"/>
                <a:sym typeface="Average"/>
              </a:rPr>
              <a:t>string titulaire</a:t>
            </a:r>
            <a:endParaRPr sz="1800">
              <a:solidFill>
                <a:srgbClr val="A4C2F4"/>
              </a:solidFill>
              <a:latin typeface="Average"/>
              <a:ea typeface="Average"/>
              <a:cs typeface="Average"/>
              <a:sym typeface="Average"/>
            </a:endParaRPr>
          </a:p>
          <a:p>
            <a:pPr indent="0" lvl="0" marL="0" rtl="0" algn="l">
              <a:lnSpc>
                <a:spcPct val="115000"/>
              </a:lnSpc>
              <a:spcBef>
                <a:spcPts val="1600"/>
              </a:spcBef>
              <a:spcAft>
                <a:spcPts val="0"/>
              </a:spcAft>
              <a:buNone/>
            </a:pPr>
            <a:r>
              <a:rPr lang="fr" sz="1800">
                <a:solidFill>
                  <a:srgbClr val="93C47D"/>
                </a:solidFill>
                <a:latin typeface="Average"/>
                <a:ea typeface="Average"/>
                <a:cs typeface="Average"/>
                <a:sym typeface="Average"/>
              </a:rPr>
              <a:t>void retrait(double somme)</a:t>
            </a:r>
            <a:endParaRPr sz="1800">
              <a:solidFill>
                <a:srgbClr val="93C47D"/>
              </a:solidFill>
              <a:latin typeface="Average"/>
              <a:ea typeface="Average"/>
              <a:cs typeface="Average"/>
              <a:sym typeface="Average"/>
            </a:endParaRPr>
          </a:p>
          <a:p>
            <a:pPr indent="0" lvl="0" marL="0" rtl="0" algn="l">
              <a:lnSpc>
                <a:spcPct val="115000"/>
              </a:lnSpc>
              <a:spcBef>
                <a:spcPts val="0"/>
              </a:spcBef>
              <a:spcAft>
                <a:spcPts val="0"/>
              </a:spcAft>
              <a:buNone/>
            </a:pPr>
            <a:r>
              <a:rPr lang="fr" sz="1800">
                <a:solidFill>
                  <a:srgbClr val="93C47D"/>
                </a:solidFill>
                <a:latin typeface="Average"/>
                <a:ea typeface="Average"/>
                <a:cs typeface="Average"/>
                <a:sym typeface="Average"/>
              </a:rPr>
              <a:t>void depot(double somme)</a:t>
            </a:r>
            <a:endParaRPr sz="1800">
              <a:solidFill>
                <a:srgbClr val="93C47D"/>
              </a:solidFill>
              <a:latin typeface="Average"/>
              <a:ea typeface="Average"/>
              <a:cs typeface="Average"/>
              <a:sym typeface="Average"/>
            </a:endParaRPr>
          </a:p>
          <a:p>
            <a:pPr indent="0" lvl="0" marL="0" rtl="0" algn="l">
              <a:lnSpc>
                <a:spcPct val="115000"/>
              </a:lnSpc>
              <a:spcBef>
                <a:spcPts val="0"/>
              </a:spcBef>
              <a:spcAft>
                <a:spcPts val="1600"/>
              </a:spcAft>
              <a:buNone/>
            </a:pPr>
            <a:r>
              <a:t/>
            </a:r>
            <a:endParaRPr sz="1800">
              <a:solidFill>
                <a:srgbClr val="CACACA"/>
              </a:solidFill>
              <a:latin typeface="Average"/>
              <a:ea typeface="Average"/>
              <a:cs typeface="Average"/>
              <a:sym typeface="Average"/>
            </a:endParaRPr>
          </a:p>
        </p:txBody>
      </p:sp>
      <p:sp>
        <p:nvSpPr>
          <p:cNvPr id="126" name="Google Shape;126;p19"/>
          <p:cNvSpPr txBox="1"/>
          <p:nvPr/>
        </p:nvSpPr>
        <p:spPr>
          <a:xfrm>
            <a:off x="440250" y="3091625"/>
            <a:ext cx="3134700" cy="1061400"/>
          </a:xfrm>
          <a:prstGeom prst="rect">
            <a:avLst/>
          </a:prstGeom>
          <a:solidFill>
            <a:srgbClr val="43434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fr" sz="1800">
                <a:solidFill>
                  <a:srgbClr val="CACACA"/>
                </a:solidFill>
                <a:latin typeface="Average"/>
                <a:ea typeface="Average"/>
                <a:cs typeface="Average"/>
                <a:sym typeface="Average"/>
              </a:rPr>
              <a:t>CompteJeune</a:t>
            </a:r>
            <a:endParaRPr sz="1800">
              <a:solidFill>
                <a:srgbClr val="A4C2F4"/>
              </a:solidFill>
              <a:latin typeface="Average"/>
              <a:ea typeface="Average"/>
              <a:cs typeface="Average"/>
              <a:sym typeface="Average"/>
            </a:endParaRPr>
          </a:p>
          <a:p>
            <a:pPr indent="0" lvl="0" marL="0" rtl="0" algn="l">
              <a:lnSpc>
                <a:spcPct val="115000"/>
              </a:lnSpc>
              <a:spcBef>
                <a:spcPts val="1600"/>
              </a:spcBef>
              <a:spcAft>
                <a:spcPts val="0"/>
              </a:spcAft>
              <a:buNone/>
            </a:pPr>
            <a:r>
              <a:rPr lang="fr" sz="1800">
                <a:solidFill>
                  <a:srgbClr val="93C47D"/>
                </a:solidFill>
                <a:latin typeface="Average"/>
                <a:ea typeface="Average"/>
                <a:cs typeface="Average"/>
                <a:sym typeface="Average"/>
              </a:rPr>
              <a:t>double </a:t>
            </a:r>
            <a:r>
              <a:rPr lang="fr" sz="1800">
                <a:solidFill>
                  <a:srgbClr val="93C47D"/>
                </a:solidFill>
                <a:latin typeface="Average"/>
                <a:ea typeface="Average"/>
                <a:cs typeface="Average"/>
                <a:sym typeface="Average"/>
              </a:rPr>
              <a:t>retrait(double somme)</a:t>
            </a:r>
            <a:endParaRPr sz="1800">
              <a:solidFill>
                <a:srgbClr val="93C47D"/>
              </a:solidFill>
              <a:latin typeface="Average"/>
              <a:ea typeface="Average"/>
              <a:cs typeface="Average"/>
              <a:sym typeface="Average"/>
            </a:endParaRPr>
          </a:p>
          <a:p>
            <a:pPr indent="0" lvl="0" marL="0" rtl="0" algn="l">
              <a:lnSpc>
                <a:spcPct val="115000"/>
              </a:lnSpc>
              <a:spcBef>
                <a:spcPts val="0"/>
              </a:spcBef>
              <a:spcAft>
                <a:spcPts val="1600"/>
              </a:spcAft>
              <a:buNone/>
            </a:pPr>
            <a:r>
              <a:t/>
            </a:r>
            <a:endParaRPr sz="1800">
              <a:solidFill>
                <a:srgbClr val="CACACA"/>
              </a:solidFill>
              <a:latin typeface="Average"/>
              <a:ea typeface="Average"/>
              <a:cs typeface="Average"/>
              <a:sym typeface="Average"/>
            </a:endParaRPr>
          </a:p>
        </p:txBody>
      </p:sp>
      <p:sp>
        <p:nvSpPr>
          <p:cNvPr id="127" name="Google Shape;127;p19"/>
          <p:cNvSpPr txBox="1"/>
          <p:nvPr/>
        </p:nvSpPr>
        <p:spPr>
          <a:xfrm>
            <a:off x="4033150" y="3091625"/>
            <a:ext cx="3353700" cy="1586400"/>
          </a:xfrm>
          <a:prstGeom prst="rect">
            <a:avLst/>
          </a:prstGeom>
          <a:solidFill>
            <a:srgbClr val="43434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fr" sz="1800">
                <a:solidFill>
                  <a:srgbClr val="CACACA"/>
                </a:solidFill>
                <a:latin typeface="Average"/>
                <a:ea typeface="Average"/>
                <a:cs typeface="Average"/>
                <a:sym typeface="Average"/>
              </a:rPr>
              <a:t>ComptePremium</a:t>
            </a:r>
            <a:endParaRPr b="1" i="1" sz="1800">
              <a:solidFill>
                <a:srgbClr val="CACACA"/>
              </a:solidFill>
              <a:latin typeface="Average"/>
              <a:ea typeface="Average"/>
              <a:cs typeface="Average"/>
              <a:sym typeface="Average"/>
            </a:endParaRPr>
          </a:p>
          <a:p>
            <a:pPr indent="0" lvl="0" marL="0" rtl="0" algn="l">
              <a:lnSpc>
                <a:spcPct val="115000"/>
              </a:lnSpc>
              <a:spcBef>
                <a:spcPts val="1600"/>
              </a:spcBef>
              <a:spcAft>
                <a:spcPts val="0"/>
              </a:spcAft>
              <a:buNone/>
            </a:pPr>
            <a:r>
              <a:rPr lang="fr" sz="1800">
                <a:solidFill>
                  <a:srgbClr val="A4C2F4"/>
                </a:solidFill>
                <a:latin typeface="Average"/>
                <a:ea typeface="Average"/>
                <a:cs typeface="Average"/>
                <a:sym typeface="Average"/>
              </a:rPr>
              <a:t>double </a:t>
            </a:r>
            <a:r>
              <a:rPr lang="fr" sz="1800">
                <a:solidFill>
                  <a:srgbClr val="A4C2F4"/>
                </a:solidFill>
                <a:latin typeface="Average"/>
                <a:ea typeface="Average"/>
                <a:cs typeface="Average"/>
                <a:sym typeface="Average"/>
              </a:rPr>
              <a:t>decouvert</a:t>
            </a:r>
            <a:endParaRPr sz="1800">
              <a:solidFill>
                <a:srgbClr val="A4C2F4"/>
              </a:solidFill>
              <a:latin typeface="Average"/>
              <a:ea typeface="Average"/>
              <a:cs typeface="Average"/>
              <a:sym typeface="Average"/>
            </a:endParaRPr>
          </a:p>
          <a:p>
            <a:pPr indent="0" lvl="0" marL="0" rtl="0" algn="l">
              <a:lnSpc>
                <a:spcPct val="115000"/>
              </a:lnSpc>
              <a:spcBef>
                <a:spcPts val="1600"/>
              </a:spcBef>
              <a:spcAft>
                <a:spcPts val="0"/>
              </a:spcAft>
              <a:buNone/>
            </a:pPr>
            <a:r>
              <a:rPr lang="fr" sz="1800">
                <a:solidFill>
                  <a:srgbClr val="93C47D"/>
                </a:solidFill>
                <a:latin typeface="Average"/>
                <a:ea typeface="Average"/>
                <a:cs typeface="Average"/>
                <a:sym typeface="Average"/>
              </a:rPr>
              <a:t>double </a:t>
            </a:r>
            <a:r>
              <a:rPr lang="fr" sz="1800">
                <a:solidFill>
                  <a:srgbClr val="93C47D"/>
                </a:solidFill>
                <a:latin typeface="Average"/>
                <a:ea typeface="Average"/>
                <a:cs typeface="Average"/>
                <a:sym typeface="Average"/>
              </a:rPr>
              <a:t>retrait(double somme)</a:t>
            </a:r>
            <a:endParaRPr sz="1800">
              <a:solidFill>
                <a:srgbClr val="CACACA"/>
              </a:solidFill>
              <a:latin typeface="Average"/>
              <a:ea typeface="Average"/>
              <a:cs typeface="Average"/>
              <a:sym typeface="Average"/>
            </a:endParaRPr>
          </a:p>
        </p:txBody>
      </p:sp>
      <p:sp>
        <p:nvSpPr>
          <p:cNvPr id="128" name="Google Shape;128;p19"/>
          <p:cNvSpPr/>
          <p:nvPr/>
        </p:nvSpPr>
        <p:spPr>
          <a:xfrm>
            <a:off x="4988950" y="2144775"/>
            <a:ext cx="405900" cy="310200"/>
          </a:xfrm>
          <a:prstGeom prst="triangle">
            <a:avLst>
              <a:gd fmla="val 50000" name="adj"/>
            </a:avLst>
          </a:prstGeom>
          <a:solidFill>
            <a:srgbClr val="000000"/>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9"/>
          <p:cNvCxnSpPr>
            <a:stCxn id="128" idx="3"/>
          </p:cNvCxnSpPr>
          <p:nvPr/>
        </p:nvCxnSpPr>
        <p:spPr>
          <a:xfrm>
            <a:off x="5191900" y="2454975"/>
            <a:ext cx="11400" cy="659700"/>
          </a:xfrm>
          <a:prstGeom prst="straightConnector1">
            <a:avLst/>
          </a:prstGeom>
          <a:noFill/>
          <a:ln cap="flat" cmpd="sng" w="19050">
            <a:solidFill>
              <a:srgbClr val="000000"/>
            </a:solidFill>
            <a:prstDash val="solid"/>
            <a:round/>
            <a:headEnd len="med" w="med" type="none"/>
            <a:tailEnd len="med" w="med" type="none"/>
          </a:ln>
        </p:spPr>
      </p:cxnSp>
      <p:cxnSp>
        <p:nvCxnSpPr>
          <p:cNvPr id="130" name="Google Shape;130;p19"/>
          <p:cNvCxnSpPr>
            <a:stCxn id="126" idx="0"/>
          </p:cNvCxnSpPr>
          <p:nvPr/>
        </p:nvCxnSpPr>
        <p:spPr>
          <a:xfrm rot="-5400000">
            <a:off x="3443250" y="1318475"/>
            <a:ext cx="337500" cy="3208800"/>
          </a:xfrm>
          <a:prstGeom prst="bentConnector2">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L'Héritage</a:t>
            </a:r>
            <a:endParaRPr/>
          </a:p>
        </p:txBody>
      </p:sp>
      <p:pic>
        <p:nvPicPr>
          <p:cNvPr id="136" name="Google Shape;136;p20"/>
          <p:cNvPicPr preferRelativeResize="0"/>
          <p:nvPr/>
        </p:nvPicPr>
        <p:blipFill>
          <a:blip r:embed="rId3">
            <a:alphaModFix/>
          </a:blip>
          <a:stretch>
            <a:fillRect/>
          </a:stretch>
        </p:blipFill>
        <p:spPr>
          <a:xfrm>
            <a:off x="311700" y="1017800"/>
            <a:ext cx="3588950" cy="4020351"/>
          </a:xfrm>
          <a:prstGeom prst="rect">
            <a:avLst/>
          </a:prstGeom>
          <a:noFill/>
          <a:ln cap="flat" cmpd="sng" w="9525">
            <a:solidFill>
              <a:schemeClr val="dk2"/>
            </a:solidFill>
            <a:prstDash val="solid"/>
            <a:round/>
            <a:headEnd len="sm" w="sm" type="none"/>
            <a:tailEnd len="sm" w="sm" type="none"/>
          </a:ln>
        </p:spPr>
      </p:pic>
      <p:pic>
        <p:nvPicPr>
          <p:cNvPr id="137" name="Google Shape;137;p20"/>
          <p:cNvPicPr preferRelativeResize="0"/>
          <p:nvPr/>
        </p:nvPicPr>
        <p:blipFill>
          <a:blip r:embed="rId4">
            <a:alphaModFix/>
          </a:blip>
          <a:stretch>
            <a:fillRect/>
          </a:stretch>
        </p:blipFill>
        <p:spPr>
          <a:xfrm>
            <a:off x="4112200" y="495150"/>
            <a:ext cx="4838575" cy="415320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L'Héritage</a:t>
            </a:r>
            <a:endParaRPr/>
          </a:p>
        </p:txBody>
      </p:sp>
      <p:pic>
        <p:nvPicPr>
          <p:cNvPr id="143" name="Google Shape;143;p21"/>
          <p:cNvPicPr preferRelativeResize="0"/>
          <p:nvPr/>
        </p:nvPicPr>
        <p:blipFill>
          <a:blip r:embed="rId3">
            <a:alphaModFix/>
          </a:blip>
          <a:stretch>
            <a:fillRect/>
          </a:stretch>
        </p:blipFill>
        <p:spPr>
          <a:xfrm>
            <a:off x="311700" y="1017800"/>
            <a:ext cx="3588950" cy="4020351"/>
          </a:xfrm>
          <a:prstGeom prst="rect">
            <a:avLst/>
          </a:prstGeom>
          <a:noFill/>
          <a:ln cap="flat" cmpd="sng" w="9525">
            <a:solidFill>
              <a:schemeClr val="dk2"/>
            </a:solidFill>
            <a:prstDash val="solid"/>
            <a:round/>
            <a:headEnd len="sm" w="sm" type="none"/>
            <a:tailEnd len="sm" w="sm" type="none"/>
          </a:ln>
        </p:spPr>
      </p:pic>
      <p:pic>
        <p:nvPicPr>
          <p:cNvPr id="144" name="Google Shape;144;p21"/>
          <p:cNvPicPr preferRelativeResize="0"/>
          <p:nvPr/>
        </p:nvPicPr>
        <p:blipFill>
          <a:blip r:embed="rId4">
            <a:alphaModFix/>
          </a:blip>
          <a:stretch>
            <a:fillRect/>
          </a:stretch>
        </p:blipFill>
        <p:spPr>
          <a:xfrm>
            <a:off x="4092300" y="561575"/>
            <a:ext cx="5051689" cy="402035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